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9" r:id="rId11"/>
    <p:sldId id="265" r:id="rId12"/>
    <p:sldId id="266" r:id="rId13"/>
    <p:sldId id="268" r:id="rId14"/>
    <p:sldId id="267" r:id="rId15"/>
    <p:sldId id="269" r:id="rId16"/>
    <p:sldId id="270" r:id="rId17"/>
    <p:sldId id="271" r:id="rId18"/>
    <p:sldId id="272" r:id="rId19"/>
    <p:sldId id="273" r:id="rId20"/>
    <p:sldId id="274" r:id="rId21"/>
    <p:sldId id="275" r:id="rId22"/>
    <p:sldId id="278" r:id="rId23"/>
  </p:sldIdLst>
  <p:sldSz cx="9144000" cy="5143500" type="screen16x9"/>
  <p:notesSz cx="6858000" cy="9144000"/>
  <p:embeddedFontLst>
    <p:embeddedFont>
      <p:font typeface="Fira Sans Extra Condensed" panose="020F0502020204030204" pitchFamily="34" charset="0"/>
      <p:regular r:id="rId25"/>
      <p:bold r:id="rId26"/>
      <p:italic r:id="rId27"/>
      <p:boldItalic r:id="rId28"/>
    </p:embeddedFont>
    <p:embeddedFont>
      <p:font typeface="Fira Sans Extra Condensed SemiBold" panose="020B0603050000020004"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528">
          <p15:clr>
            <a:srgbClr val="9AA0A6"/>
          </p15:clr>
        </p15:guide>
        <p15:guide id="3" orient="horz" pos="857">
          <p15:clr>
            <a:srgbClr val="9AA0A6"/>
          </p15:clr>
        </p15:guide>
        <p15:guide id="4" orient="horz" pos="3052">
          <p15:clr>
            <a:srgbClr val="9AA0A6"/>
          </p15:clr>
        </p15:guide>
        <p15:guide id="5" pos="43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60" d="100"/>
          <a:sy n="160" d="100"/>
        </p:scale>
        <p:origin x="240" y="176"/>
      </p:cViewPr>
      <p:guideLst>
        <p:guide orient="horz" pos="1620"/>
        <p:guide pos="528"/>
        <p:guide orient="horz" pos="857"/>
        <p:guide orient="horz" pos="3052"/>
        <p:guide pos="43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 name="Google Shape;40;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25b39f200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25b39f200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401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96fd5876e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25b39f200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25b39f200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25b39f200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25b39f200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25b39f2004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25b39f200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25bda4d1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25bda4d1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25b39f2004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25b39f2004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5b39f2004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5b39f2004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125b39f2004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125b39f2004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9566a474a_0_1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e96fd5876e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25b39f200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25b39f200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unb.ca/cic/datasets/pdfmal-2022.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3"/>
          <p:cNvSpPr txBox="1">
            <a:spLocks noGrp="1"/>
          </p:cNvSpPr>
          <p:nvPr>
            <p:ph type="ctrTitle"/>
          </p:nvPr>
        </p:nvSpPr>
        <p:spPr>
          <a:xfrm>
            <a:off x="4603575" y="2566400"/>
            <a:ext cx="4385700" cy="14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300" b="1" dirty="0">
                <a:latin typeface="Fira Sans Extra Condensed"/>
                <a:ea typeface="Fira Sans Extra Condensed"/>
                <a:cs typeface="Fira Sans Extra Condensed"/>
                <a:sym typeface="Fira Sans Extra Condensed"/>
              </a:rPr>
              <a:t>	Topic:</a:t>
            </a:r>
            <a:br>
              <a:rPr lang="en" sz="2300" b="1" dirty="0">
                <a:latin typeface="Fira Sans Extra Condensed"/>
                <a:ea typeface="Fira Sans Extra Condensed"/>
                <a:cs typeface="Fira Sans Extra Condensed"/>
                <a:sym typeface="Fira Sans Extra Condensed"/>
              </a:rPr>
            </a:br>
            <a:r>
              <a:rPr lang="en" sz="2300" b="1" dirty="0">
                <a:latin typeface="Fira Sans Extra Condensed"/>
                <a:ea typeface="Fira Sans Extra Condensed"/>
                <a:cs typeface="Fira Sans Extra Condensed"/>
                <a:sym typeface="Fira Sans Extra Condensed"/>
              </a:rPr>
              <a:t>	</a:t>
            </a:r>
            <a:r>
              <a:rPr lang="en" sz="3000" b="1" dirty="0">
                <a:solidFill>
                  <a:srgbClr val="D53F21"/>
                </a:solidFill>
                <a:latin typeface="Fira Sans Extra Condensed"/>
                <a:ea typeface="Fira Sans Extra Condensed"/>
                <a:cs typeface="Fira Sans Extra Condensed"/>
                <a:sym typeface="Fira Sans Extra Condensed"/>
              </a:rPr>
              <a:t>PDF MALWARE 	DETECTION</a:t>
            </a:r>
            <a:endParaRPr sz="3000" b="1" dirty="0">
              <a:solidFill>
                <a:srgbClr val="D53F21"/>
              </a:solidFill>
              <a:latin typeface="Fira Sans Extra Condensed"/>
              <a:ea typeface="Fira Sans Extra Condensed"/>
              <a:cs typeface="Fira Sans Extra Condensed"/>
              <a:sym typeface="Fira Sans Extra Condensed"/>
            </a:endParaRPr>
          </a:p>
        </p:txBody>
      </p:sp>
      <p:sp>
        <p:nvSpPr>
          <p:cNvPr id="43" name="Google Shape;43;p13"/>
          <p:cNvSpPr txBox="1">
            <a:spLocks noGrp="1"/>
          </p:cNvSpPr>
          <p:nvPr>
            <p:ph type="subTitle" idx="1"/>
          </p:nvPr>
        </p:nvSpPr>
        <p:spPr>
          <a:xfrm>
            <a:off x="4863250" y="4457075"/>
            <a:ext cx="4280700" cy="4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Team Members:     </a:t>
            </a:r>
            <a:r>
              <a:rPr lang="en" sz="1500" b="1"/>
              <a:t>Archit Raj | Raghav Kandpal</a:t>
            </a:r>
            <a:endParaRPr sz="1500" b="1"/>
          </a:p>
          <a:p>
            <a:pPr marL="0" lvl="0" indent="0" algn="l" rtl="0">
              <a:spcBef>
                <a:spcPts val="0"/>
              </a:spcBef>
              <a:spcAft>
                <a:spcPts val="0"/>
              </a:spcAft>
              <a:buNone/>
            </a:pPr>
            <a:r>
              <a:rPr lang="en" sz="1500"/>
              <a:t>Presentation Date: </a:t>
            </a:r>
            <a:r>
              <a:rPr lang="en" sz="1500" b="1"/>
              <a:t>04/28/2022</a:t>
            </a:r>
            <a:endParaRPr sz="1500" b="1"/>
          </a:p>
        </p:txBody>
      </p:sp>
      <p:grpSp>
        <p:nvGrpSpPr>
          <p:cNvPr id="44" name="Google Shape;44;p13"/>
          <p:cNvGrpSpPr/>
          <p:nvPr/>
        </p:nvGrpSpPr>
        <p:grpSpPr>
          <a:xfrm>
            <a:off x="156294" y="580725"/>
            <a:ext cx="4385617" cy="4733627"/>
            <a:chOff x="457194" y="411475"/>
            <a:chExt cx="4385617" cy="4733627"/>
          </a:xfrm>
        </p:grpSpPr>
        <p:sp>
          <p:nvSpPr>
            <p:cNvPr id="45" name="Google Shape;45;p13"/>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13"/>
            <p:cNvGrpSpPr/>
            <p:nvPr/>
          </p:nvGrpSpPr>
          <p:grpSpPr>
            <a:xfrm>
              <a:off x="457194" y="824705"/>
              <a:ext cx="4385617" cy="4320397"/>
              <a:chOff x="457209" y="411470"/>
              <a:chExt cx="4385617" cy="4320397"/>
            </a:xfrm>
          </p:grpSpPr>
          <p:sp>
            <p:nvSpPr>
              <p:cNvPr id="47" name="Google Shape;47;p13"/>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3"/>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3"/>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3"/>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13"/>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13"/>
          <p:cNvSpPr txBox="1">
            <a:spLocks noGrp="1"/>
          </p:cNvSpPr>
          <p:nvPr>
            <p:ph type="ctrTitle"/>
          </p:nvPr>
        </p:nvSpPr>
        <p:spPr>
          <a:xfrm>
            <a:off x="4193775" y="261050"/>
            <a:ext cx="4795500" cy="237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t>IE7275: Data Mining  in Engineering </a:t>
            </a:r>
            <a:br>
              <a:rPr lang="en" sz="2800" dirty="0"/>
            </a:br>
            <a:endParaRPr sz="2800" dirty="0"/>
          </a:p>
          <a:p>
            <a:pPr marL="0" lvl="0" indent="0" algn="ctr" rtl="0">
              <a:spcBef>
                <a:spcPts val="0"/>
              </a:spcBef>
              <a:spcAft>
                <a:spcPts val="0"/>
              </a:spcAft>
              <a:buClr>
                <a:schemeClr val="dk1"/>
              </a:buClr>
              <a:buSzPts val="1100"/>
              <a:buFont typeface="Arial"/>
              <a:buNone/>
            </a:pPr>
            <a:r>
              <a:rPr lang="en" sz="2800" dirty="0"/>
              <a:t>SUPERVISED MACHINE  LEARNING Project</a:t>
            </a:r>
            <a:br>
              <a:rPr lang="en" sz="2800" dirty="0"/>
            </a:b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1"/>
          <p:cNvSpPr txBox="1">
            <a:spLocks noGrp="1"/>
          </p:cNvSpPr>
          <p:nvPr>
            <p:ph type="title"/>
          </p:nvPr>
        </p:nvSpPr>
        <p:spPr>
          <a:xfrm>
            <a:off x="495050" y="2553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6.2. Data Exploration</a:t>
            </a:r>
            <a:endParaRPr/>
          </a:p>
        </p:txBody>
      </p:sp>
      <p:sp>
        <p:nvSpPr>
          <p:cNvPr id="613" name="Google Shape;613;p21"/>
          <p:cNvSpPr txBox="1"/>
          <p:nvPr/>
        </p:nvSpPr>
        <p:spPr>
          <a:xfrm>
            <a:off x="3517850" y="518849"/>
            <a:ext cx="21840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614" name="Google Shape;614;p21"/>
          <p:cNvCxnSpPr/>
          <p:nvPr/>
        </p:nvCxnSpPr>
        <p:spPr>
          <a:xfrm rot="5400000">
            <a:off x="370987" y="1495649"/>
            <a:ext cx="1226100" cy="3900"/>
          </a:xfrm>
          <a:prstGeom prst="bentConnector3">
            <a:avLst>
              <a:gd name="adj1" fmla="val 99996"/>
            </a:avLst>
          </a:prstGeom>
          <a:noFill/>
          <a:ln w="9525" cap="flat" cmpd="sng">
            <a:solidFill>
              <a:schemeClr val="accent6"/>
            </a:solidFill>
            <a:prstDash val="dash"/>
            <a:round/>
            <a:headEnd type="oval" w="med" len="med"/>
            <a:tailEnd type="none" w="med" len="med"/>
          </a:ln>
        </p:spPr>
      </p:cxnSp>
      <p:grpSp>
        <p:nvGrpSpPr>
          <p:cNvPr id="625" name="Google Shape;625;p21"/>
          <p:cNvGrpSpPr/>
          <p:nvPr/>
        </p:nvGrpSpPr>
        <p:grpSpPr>
          <a:xfrm>
            <a:off x="253073" y="1597122"/>
            <a:ext cx="1706093" cy="1378343"/>
            <a:chOff x="457200" y="1940136"/>
            <a:chExt cx="3016430" cy="2791864"/>
          </a:xfrm>
        </p:grpSpPr>
        <p:sp>
          <p:nvSpPr>
            <p:cNvPr id="626" name="Google Shape;626;p21"/>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621;p21">
            <a:extLst>
              <a:ext uri="{FF2B5EF4-FFF2-40B4-BE49-F238E27FC236}">
                <a16:creationId xmlns:a16="http://schemas.microsoft.com/office/drawing/2014/main" id="{C136A8D0-BA0C-3E02-D988-BC0EF7BE8212}"/>
              </a:ext>
            </a:extLst>
          </p:cNvPr>
          <p:cNvGrpSpPr/>
          <p:nvPr/>
        </p:nvGrpSpPr>
        <p:grpSpPr>
          <a:xfrm>
            <a:off x="1042518" y="842681"/>
            <a:ext cx="3359180" cy="182628"/>
            <a:chOff x="4096873" y="-10705760"/>
            <a:chExt cx="2338937" cy="5130000"/>
          </a:xfrm>
        </p:grpSpPr>
        <p:sp>
          <p:nvSpPr>
            <p:cNvPr id="30" name="Google Shape;622;p21">
              <a:extLst>
                <a:ext uri="{FF2B5EF4-FFF2-40B4-BE49-F238E27FC236}">
                  <a16:creationId xmlns:a16="http://schemas.microsoft.com/office/drawing/2014/main" id="{8D050B90-DFA8-C844-E665-DA94C0B325CA}"/>
                </a:ext>
              </a:extLst>
            </p:cNvPr>
            <p:cNvSpPr txBox="1"/>
            <p:nvPr/>
          </p:nvSpPr>
          <p:spPr>
            <a:xfrm>
              <a:off x="4322010" y="-10705760"/>
              <a:ext cx="2113800" cy="51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Fira Sans Extra Condensed"/>
                  <a:ea typeface="Fira Sans Extra Condensed"/>
                  <a:cs typeface="Fira Sans Extra Condensed"/>
                  <a:sym typeface="Fira Sans Extra Condensed"/>
                </a:rPr>
                <a:t>Facts to be Considered: </a:t>
              </a:r>
              <a:endParaRPr b="1" dirty="0">
                <a:solidFill>
                  <a:srgbClr val="000000"/>
                </a:solidFill>
                <a:latin typeface="Fira Sans Extra Condensed"/>
                <a:ea typeface="Fira Sans Extra Condensed"/>
                <a:cs typeface="Fira Sans Extra Condensed"/>
                <a:sym typeface="Fira Sans Extra Condensed"/>
              </a:endParaRPr>
            </a:p>
          </p:txBody>
        </p:sp>
        <p:sp>
          <p:nvSpPr>
            <p:cNvPr id="31" name="Google Shape;623;p21">
              <a:extLst>
                <a:ext uri="{FF2B5EF4-FFF2-40B4-BE49-F238E27FC236}">
                  <a16:creationId xmlns:a16="http://schemas.microsoft.com/office/drawing/2014/main" id="{37FC18C3-AE4C-E42A-BA25-4247AB64BAC3}"/>
                </a:ext>
              </a:extLst>
            </p:cNvPr>
            <p:cNvSpPr txBox="1"/>
            <p:nvPr/>
          </p:nvSpPr>
          <p:spPr>
            <a:xfrm>
              <a:off x="4096873" y="-10705760"/>
              <a:ext cx="280500" cy="480269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rgbClr val="4A86E8"/>
                  </a:solidFill>
                  <a:latin typeface="Fira Sans Extra Condensed"/>
                  <a:ea typeface="Fira Sans Extra Condensed"/>
                  <a:cs typeface="Fira Sans Extra Condensed"/>
                  <a:sym typeface="Fira Sans Extra Condensed"/>
                </a:rPr>
                <a:t>03</a:t>
              </a:r>
              <a:endParaRPr sz="1600" b="1" dirty="0">
                <a:solidFill>
                  <a:srgbClr val="4A86E8"/>
                </a:solidFill>
                <a:latin typeface="Fira Sans Extra Condensed"/>
                <a:ea typeface="Fira Sans Extra Condensed"/>
                <a:cs typeface="Fira Sans Extra Condensed"/>
                <a:sym typeface="Fira Sans Extra Condensed"/>
              </a:endParaRPr>
            </a:p>
          </p:txBody>
        </p:sp>
      </p:grpSp>
      <p:sp>
        <p:nvSpPr>
          <p:cNvPr id="32" name="Google Shape;642;p21">
            <a:extLst>
              <a:ext uri="{FF2B5EF4-FFF2-40B4-BE49-F238E27FC236}">
                <a16:creationId xmlns:a16="http://schemas.microsoft.com/office/drawing/2014/main" id="{FC9361A0-2413-7207-1E37-26BB11735FD4}"/>
              </a:ext>
            </a:extLst>
          </p:cNvPr>
          <p:cNvSpPr txBox="1"/>
          <p:nvPr/>
        </p:nvSpPr>
        <p:spPr>
          <a:xfrm>
            <a:off x="2800359" y="660173"/>
            <a:ext cx="6181930" cy="4214084"/>
          </a:xfrm>
          <a:prstGeom prst="rect">
            <a:avLst/>
          </a:prstGeom>
          <a:noFill/>
          <a:ln>
            <a:noFill/>
          </a:ln>
        </p:spPr>
        <p:txBody>
          <a:bodyPr spcFirstLastPara="1" wrap="square" lIns="91425" tIns="91425" rIns="91425" bIns="91425" anchor="ctr" anchorCtr="0">
            <a:noAutofit/>
          </a:bodyPr>
          <a:lstStyle/>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PDF size: </a:t>
            </a:r>
            <a:r>
              <a:rPr lang="en" sz="1100" dirty="0">
                <a:solidFill>
                  <a:srgbClr val="2D2D2D"/>
                </a:solidFill>
                <a:latin typeface="Fira Sans Extra Condensed"/>
                <a:ea typeface="Fira Sans Extra Condensed"/>
                <a:cs typeface="Fira Sans Extra Condensed"/>
                <a:sym typeface="Fira Sans Extra Condensed"/>
              </a:rPr>
              <a:t>The malicious PDF size usually tends to vary from the benign due to its variation in page size and content.</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Metadata size</a:t>
            </a:r>
            <a:r>
              <a:rPr lang="en" sz="1100" dirty="0">
                <a:solidFill>
                  <a:srgbClr val="2D2D2D"/>
                </a:solidFill>
                <a:latin typeface="Fira Sans Extra Condensed"/>
                <a:ea typeface="Fira Sans Extra Condensed"/>
                <a:cs typeface="Fira Sans Extra Condensed"/>
                <a:sym typeface="Fira Sans Extra Condensed"/>
              </a:rPr>
              <a:t>: It has a direct relation with the type of Class (Malicious or Benign). Metadata is the section where information about the PDF file is provided, which can be exploited for embedding hidden contents.</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Document Encryption</a:t>
            </a:r>
            <a:r>
              <a:rPr lang="en" sz="1100" dirty="0">
                <a:solidFill>
                  <a:srgbClr val="2D2D2D"/>
                </a:solidFill>
                <a:latin typeface="Fira Sans Extra Condensed"/>
                <a:ea typeface="Fira Sans Extra Condensed"/>
                <a:cs typeface="Fira Sans Extra Condensed"/>
                <a:sym typeface="Fira Sans Extra Condensed"/>
              </a:rPr>
              <a:t>: This feature shows whether the PDF document is password protected or not.</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Pages</a:t>
            </a:r>
            <a:r>
              <a:rPr lang="en" sz="1100" dirty="0">
                <a:solidFill>
                  <a:srgbClr val="2D2D2D"/>
                </a:solidFill>
                <a:latin typeface="Fira Sans Extra Condensed"/>
                <a:ea typeface="Fira Sans Extra Condensed"/>
                <a:cs typeface="Fira Sans Extra Condensed"/>
                <a:sym typeface="Fira Sans Extra Condensed"/>
              </a:rPr>
              <a:t>: Malicious PDF files tend to have fewer pages (most of them have one blank page) as they are not concerned about content presentation.</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Text</a:t>
            </a:r>
            <a:r>
              <a:rPr lang="en" sz="1100" dirty="0">
                <a:solidFill>
                  <a:srgbClr val="2D2D2D"/>
                </a:solidFill>
                <a:latin typeface="Fira Sans Extra Condensed"/>
                <a:ea typeface="Fira Sans Extra Condensed"/>
                <a:cs typeface="Fira Sans Extra Condensed"/>
                <a:sym typeface="Fira Sans Extra Condensed"/>
              </a:rPr>
              <a:t>: Content presentation is not the objective of malware PDF files, they may include less text in their files.</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Size: </a:t>
            </a:r>
            <a:r>
              <a:rPr lang="en" sz="1100" dirty="0">
                <a:solidFill>
                  <a:srgbClr val="2D2D2D"/>
                </a:solidFill>
                <a:latin typeface="Fira Sans Extra Condensed"/>
                <a:ea typeface="Fira Sans Extra Condensed"/>
                <a:cs typeface="Fira Sans Extra Condensed"/>
                <a:sym typeface="Fira Sans Extra Condensed"/>
              </a:rPr>
              <a:t>The malicious PDF size usually tends to vary from benign due to its variation in page size and content.</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Embedded Files:</a:t>
            </a:r>
            <a:r>
              <a:rPr lang="en" sz="1100" dirty="0">
                <a:solidFill>
                  <a:srgbClr val="2D2D2D"/>
                </a:solidFill>
                <a:latin typeface="Fira Sans Extra Condensed"/>
                <a:ea typeface="Fira Sans Extra Condensed"/>
                <a:cs typeface="Fira Sans Extra Condensed"/>
                <a:sym typeface="Fira Sans Extra Condensed"/>
              </a:rPr>
              <a:t> PDFs are capable of attaching or embedding different types of files within themselves that might be used for exploitation, including other PDF files, doc files, images, etc.</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Embedded media:</a:t>
            </a:r>
            <a:r>
              <a:rPr lang="en" sz="1100" dirty="0">
                <a:solidFill>
                  <a:srgbClr val="2D2D2D"/>
                </a:solidFill>
                <a:latin typeface="Fira Sans Extra Condensed"/>
                <a:ea typeface="Fira Sans Extra Condensed"/>
                <a:cs typeface="Fira Sans Extra Condensed"/>
                <a:sym typeface="Fira Sans Extra Condensed"/>
              </a:rPr>
              <a:t> The count of Embedded files in the PDF might lead to an insight into the content of the embedded files. </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Objects Count:</a:t>
            </a:r>
            <a:r>
              <a:rPr lang="en" sz="1100" dirty="0">
                <a:solidFill>
                  <a:srgbClr val="2D2D2D"/>
                </a:solidFill>
                <a:latin typeface="Fira Sans Extra Condensed"/>
                <a:ea typeface="Fira Sans Extra Condensed"/>
                <a:cs typeface="Fira Sans Extra Condensed"/>
                <a:sym typeface="Fira Sans Extra Condensed"/>
              </a:rPr>
              <a:t> As PDFs are made of objects, the number of objects combined with the rest of the features can represent the PDF in general.</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Count of font objects:</a:t>
            </a:r>
            <a:r>
              <a:rPr lang="en" sz="1100" dirty="0">
                <a:solidFill>
                  <a:srgbClr val="2D2D2D"/>
                </a:solidFill>
                <a:latin typeface="Fira Sans Extra Condensed"/>
                <a:ea typeface="Fira Sans Extra Condensed"/>
                <a:cs typeface="Fira Sans Extra Condensed"/>
                <a:sym typeface="Fira Sans Extra Condensed"/>
              </a:rPr>
              <a:t> Font objects indicate the types of fonts used for the PDF text.</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PDF Header:</a:t>
            </a:r>
            <a:r>
              <a:rPr lang="en" sz="1100" dirty="0">
                <a:solidFill>
                  <a:srgbClr val="2D2D2D"/>
                </a:solidFill>
                <a:latin typeface="Fira Sans Extra Condensed"/>
                <a:ea typeface="Fira Sans Extra Condensed"/>
                <a:cs typeface="Fira Sans Extra Condensed"/>
                <a:sym typeface="Fira Sans Extra Condensed"/>
              </a:rPr>
              <a:t> As PDF header obscure is common for evading anti-virus scans, malicious PDF files tend to modify the header format.</a:t>
            </a:r>
            <a:endParaRPr sz="1100" dirty="0">
              <a:solidFill>
                <a:srgbClr val="2D2D2D"/>
              </a:solidFill>
              <a:latin typeface="Fira Sans Extra Condensed"/>
              <a:ea typeface="Fira Sans Extra Condensed"/>
              <a:cs typeface="Fira Sans Extra Condensed"/>
              <a:sym typeface="Fira Sans Extra Condensed"/>
            </a:endParaRPr>
          </a:p>
          <a:p>
            <a:pPr marL="342900" lvl="0" indent="-114300" algn="l" rtl="0">
              <a:lnSpc>
                <a:spcPct val="115000"/>
              </a:lnSpc>
              <a:spcBef>
                <a:spcPts val="0"/>
              </a:spcBef>
              <a:spcAft>
                <a:spcPts val="0"/>
              </a:spcAft>
              <a:buClr>
                <a:srgbClr val="2D2D2D"/>
              </a:buClr>
              <a:buSzPts val="900"/>
              <a:buChar char="●"/>
            </a:pPr>
            <a:r>
              <a:rPr lang="en" sz="1100" b="1" dirty="0">
                <a:solidFill>
                  <a:srgbClr val="2D2D2D"/>
                </a:solidFill>
                <a:latin typeface="Fira Sans Extra Condensed"/>
                <a:ea typeface="Fira Sans Extra Condensed"/>
                <a:cs typeface="Fira Sans Extra Condensed"/>
                <a:sym typeface="Fira Sans Extra Condensed"/>
              </a:rPr>
              <a:t>Image</a:t>
            </a:r>
            <a:r>
              <a:rPr lang="en" sz="1100" dirty="0">
                <a:solidFill>
                  <a:srgbClr val="2D2D2D"/>
                </a:solidFill>
                <a:latin typeface="Fira Sans Extra Condensed"/>
                <a:ea typeface="Fira Sans Extra Condensed"/>
                <a:cs typeface="Fira Sans Extra Condensed"/>
                <a:sym typeface="Fira Sans Extra Condensed"/>
              </a:rPr>
              <a:t>: PDF files may contain one or any number of images.</a:t>
            </a:r>
            <a:endParaRPr sz="1100" b="1" dirty="0">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4193580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7.1. Data Mining Tasks</a:t>
            </a:r>
            <a:endParaRPr/>
          </a:p>
        </p:txBody>
      </p:sp>
      <p:sp>
        <p:nvSpPr>
          <p:cNvPr id="648" name="Google Shape;648;p22"/>
          <p:cNvSpPr txBox="1"/>
          <p:nvPr/>
        </p:nvSpPr>
        <p:spPr>
          <a:xfrm>
            <a:off x="643525" y="857850"/>
            <a:ext cx="2886300" cy="67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Data Visualization: </a:t>
            </a:r>
            <a:endParaRPr sz="1800" b="1">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(With the help of Python’s Seaborn and Plotly libraries)</a:t>
            </a:r>
            <a:endParaRPr sz="1000">
              <a:solidFill>
                <a:schemeClr val="dk1"/>
              </a:solidFill>
              <a:latin typeface="Fira Sans Extra Condensed"/>
              <a:ea typeface="Fira Sans Extra Condensed"/>
              <a:cs typeface="Fira Sans Extra Condensed"/>
              <a:sym typeface="Fira Sans Extra Condensed"/>
            </a:endParaRPr>
          </a:p>
        </p:txBody>
      </p:sp>
      <p:sp>
        <p:nvSpPr>
          <p:cNvPr id="649" name="Google Shape;649;p22"/>
          <p:cNvSpPr txBox="1"/>
          <p:nvPr/>
        </p:nvSpPr>
        <p:spPr>
          <a:xfrm>
            <a:off x="837525" y="2678325"/>
            <a:ext cx="16305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Fira Sans Extra Condensed"/>
                <a:ea typeface="Fira Sans Extra Condensed"/>
                <a:cs typeface="Fira Sans Extra Condensed"/>
                <a:sym typeface="Fira Sans Extra Condensed"/>
              </a:rPr>
              <a:t>2.    Scatter Plot:</a:t>
            </a:r>
            <a:endParaRPr sz="1200" b="1">
              <a:solidFill>
                <a:schemeClr val="dk1"/>
              </a:solidFill>
              <a:latin typeface="Fira Sans Extra Condensed"/>
              <a:ea typeface="Fira Sans Extra Condensed"/>
              <a:cs typeface="Fira Sans Extra Condensed"/>
              <a:sym typeface="Fira Sans Extra Condensed"/>
            </a:endParaRPr>
          </a:p>
        </p:txBody>
      </p:sp>
      <p:sp>
        <p:nvSpPr>
          <p:cNvPr id="650" name="Google Shape;650;p22"/>
          <p:cNvSpPr txBox="1"/>
          <p:nvPr/>
        </p:nvSpPr>
        <p:spPr>
          <a:xfrm>
            <a:off x="837525" y="1449600"/>
            <a:ext cx="17319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Fira Sans Extra Condensed"/>
                <a:ea typeface="Fira Sans Extra Condensed"/>
                <a:cs typeface="Fira Sans Extra Condensed"/>
                <a:sym typeface="Fira Sans Extra Condensed"/>
              </a:rPr>
              <a:t>1.    Class Distribution: </a:t>
            </a:r>
            <a:endParaRPr sz="1200" b="1">
              <a:solidFill>
                <a:schemeClr val="dk1"/>
              </a:solidFill>
              <a:latin typeface="Fira Sans Extra Condensed"/>
              <a:ea typeface="Fira Sans Extra Condensed"/>
              <a:cs typeface="Fira Sans Extra Condensed"/>
              <a:sym typeface="Fira Sans Extra Condensed"/>
            </a:endParaRPr>
          </a:p>
        </p:txBody>
      </p:sp>
      <p:pic>
        <p:nvPicPr>
          <p:cNvPr id="651" name="Google Shape;651;p22"/>
          <p:cNvPicPr preferRelativeResize="0"/>
          <p:nvPr/>
        </p:nvPicPr>
        <p:blipFill rotWithShape="1">
          <a:blip r:embed="rId3">
            <a:alphaModFix/>
          </a:blip>
          <a:srcRect t="18920" b="7027"/>
          <a:stretch/>
        </p:blipFill>
        <p:spPr>
          <a:xfrm>
            <a:off x="3067363" y="1492537"/>
            <a:ext cx="3009275" cy="1185800"/>
          </a:xfrm>
          <a:prstGeom prst="rect">
            <a:avLst/>
          </a:prstGeom>
          <a:noFill/>
          <a:ln>
            <a:noFill/>
          </a:ln>
        </p:spPr>
      </p:pic>
      <p:sp>
        <p:nvSpPr>
          <p:cNvPr id="652" name="Google Shape;652;p22"/>
          <p:cNvSpPr txBox="1"/>
          <p:nvPr/>
        </p:nvSpPr>
        <p:spPr>
          <a:xfrm>
            <a:off x="1627725" y="1769025"/>
            <a:ext cx="989100" cy="90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Fira Sans Extra Condensed"/>
                <a:ea typeface="Fira Sans Extra Condensed"/>
                <a:cs typeface="Fira Sans Extra Condensed"/>
                <a:sym typeface="Fira Sans Extra Condensed"/>
              </a:rPr>
              <a:t>The distribution of class is checked to ensure the set to be somewhat balanced.</a:t>
            </a:r>
            <a:endParaRPr sz="900">
              <a:solidFill>
                <a:schemeClr val="dk1"/>
              </a:solidFill>
              <a:latin typeface="Fira Sans Extra Condensed"/>
              <a:ea typeface="Fira Sans Extra Condensed"/>
              <a:cs typeface="Fira Sans Extra Condensed"/>
              <a:sym typeface="Fira Sans Extra Condensed"/>
            </a:endParaRPr>
          </a:p>
        </p:txBody>
      </p:sp>
      <p:pic>
        <p:nvPicPr>
          <p:cNvPr id="653" name="Google Shape;653;p22"/>
          <p:cNvPicPr preferRelativeResize="0"/>
          <p:nvPr/>
        </p:nvPicPr>
        <p:blipFill rotWithShape="1">
          <a:blip r:embed="rId4">
            <a:alphaModFix/>
          </a:blip>
          <a:srcRect t="6222" b="6011"/>
          <a:stretch/>
        </p:blipFill>
        <p:spPr>
          <a:xfrm>
            <a:off x="908600" y="3049725"/>
            <a:ext cx="2952575" cy="1762550"/>
          </a:xfrm>
          <a:prstGeom prst="rect">
            <a:avLst/>
          </a:prstGeom>
          <a:noFill/>
          <a:ln>
            <a:noFill/>
          </a:ln>
        </p:spPr>
      </p:pic>
      <p:pic>
        <p:nvPicPr>
          <p:cNvPr id="654" name="Google Shape;654;p22"/>
          <p:cNvPicPr preferRelativeResize="0"/>
          <p:nvPr/>
        </p:nvPicPr>
        <p:blipFill>
          <a:blip r:embed="rId5">
            <a:alphaModFix/>
          </a:blip>
          <a:stretch>
            <a:fillRect/>
          </a:stretch>
        </p:blipFill>
        <p:spPr>
          <a:xfrm>
            <a:off x="4618075" y="2678325"/>
            <a:ext cx="4216251" cy="2465175"/>
          </a:xfrm>
          <a:prstGeom prst="rect">
            <a:avLst/>
          </a:prstGeom>
          <a:noFill/>
          <a:ln>
            <a:noFill/>
          </a:ln>
        </p:spPr>
      </p:pic>
      <p:sp>
        <p:nvSpPr>
          <p:cNvPr id="655" name="Google Shape;655;p22"/>
          <p:cNvSpPr/>
          <p:nvPr/>
        </p:nvSpPr>
        <p:spPr>
          <a:xfrm>
            <a:off x="3884825" y="4088300"/>
            <a:ext cx="544200" cy="24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7.2. Data Mining Tasks</a:t>
            </a:r>
            <a:endParaRPr/>
          </a:p>
        </p:txBody>
      </p:sp>
      <p:sp>
        <p:nvSpPr>
          <p:cNvPr id="661" name="Google Shape;661;p23"/>
          <p:cNvSpPr txBox="1"/>
          <p:nvPr/>
        </p:nvSpPr>
        <p:spPr>
          <a:xfrm>
            <a:off x="638800" y="875400"/>
            <a:ext cx="2886300" cy="83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Data Visualization: </a:t>
            </a:r>
            <a:endParaRPr sz="1800" b="1">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(With the help of Python’s Seaborn and Plotly libraries)</a:t>
            </a:r>
            <a:endParaRPr sz="1000">
              <a:solidFill>
                <a:schemeClr val="dk1"/>
              </a:solidFill>
              <a:latin typeface="Fira Sans Extra Condensed"/>
              <a:ea typeface="Fira Sans Extra Condensed"/>
              <a:cs typeface="Fira Sans Extra Condensed"/>
              <a:sym typeface="Fira Sans Extra Condensed"/>
            </a:endParaRPr>
          </a:p>
        </p:txBody>
      </p:sp>
      <p:sp>
        <p:nvSpPr>
          <p:cNvPr id="662" name="Google Shape;662;p23"/>
          <p:cNvSpPr txBox="1"/>
          <p:nvPr/>
        </p:nvSpPr>
        <p:spPr>
          <a:xfrm>
            <a:off x="766550" y="1657775"/>
            <a:ext cx="22335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Fira Sans Extra Condensed"/>
                <a:ea typeface="Fira Sans Extra Condensed"/>
                <a:cs typeface="Fira Sans Extra Condensed"/>
                <a:sym typeface="Fira Sans Extra Condensed"/>
              </a:rPr>
              <a:t>3.    Correlation Plot</a:t>
            </a:r>
            <a:endParaRPr sz="1200" b="1">
              <a:solidFill>
                <a:schemeClr val="dk1"/>
              </a:solidFill>
              <a:latin typeface="Fira Sans Extra Condensed"/>
              <a:ea typeface="Fira Sans Extra Condensed"/>
              <a:cs typeface="Fira Sans Extra Condensed"/>
              <a:sym typeface="Fira Sans Extra Condensed"/>
            </a:endParaRPr>
          </a:p>
        </p:txBody>
      </p:sp>
      <p:sp>
        <p:nvSpPr>
          <p:cNvPr id="663" name="Google Shape;663;p23"/>
          <p:cNvSpPr txBox="1"/>
          <p:nvPr/>
        </p:nvSpPr>
        <p:spPr>
          <a:xfrm>
            <a:off x="1088225" y="2029175"/>
            <a:ext cx="2176800" cy="973200"/>
          </a:xfrm>
          <a:prstGeom prst="rect">
            <a:avLst/>
          </a:prstGeom>
          <a:noFill/>
          <a:ln>
            <a:noFill/>
          </a:ln>
        </p:spPr>
        <p:txBody>
          <a:bodyPr spcFirstLastPara="1" wrap="square" lIns="91425" tIns="91425" rIns="91425" bIns="91425" anchor="ctr" anchorCtr="0">
            <a:noAutofit/>
          </a:bodyPr>
          <a:lstStyle/>
          <a:p>
            <a:pPr marL="0" lvl="0" indent="-57150" algn="l" rtl="0">
              <a:spcBef>
                <a:spcPts val="0"/>
              </a:spcBef>
              <a:spcAft>
                <a:spcPts val="0"/>
              </a:spcAft>
              <a:buClr>
                <a:schemeClr val="dk1"/>
              </a:buClr>
              <a:buSzPts val="900"/>
              <a:buFont typeface="Fira Sans Extra Condensed"/>
              <a:buChar char="-"/>
            </a:pPr>
            <a:r>
              <a:rPr lang="en" sz="900" dirty="0">
                <a:solidFill>
                  <a:schemeClr val="dk1"/>
                </a:solidFill>
                <a:latin typeface="Fira Sans Extra Condensed"/>
                <a:ea typeface="Fira Sans Extra Condensed"/>
                <a:cs typeface="Fira Sans Extra Condensed"/>
                <a:sym typeface="Fira Sans Extra Condensed"/>
              </a:rPr>
              <a:t> Correlation Plot between all the numerical variables.</a:t>
            </a:r>
          </a:p>
          <a:p>
            <a:pPr marL="0" lvl="0" indent="-57150" algn="l" rtl="0">
              <a:spcBef>
                <a:spcPts val="0"/>
              </a:spcBef>
              <a:spcAft>
                <a:spcPts val="0"/>
              </a:spcAft>
              <a:buClr>
                <a:schemeClr val="dk1"/>
              </a:buClr>
              <a:buSzPts val="900"/>
              <a:buFont typeface="Fira Sans Extra Condensed"/>
              <a:buChar char="-"/>
            </a:pPr>
            <a:r>
              <a:rPr lang="en" sz="900" dirty="0" err="1">
                <a:solidFill>
                  <a:schemeClr val="dk1"/>
                </a:solidFill>
                <a:latin typeface="Fira Sans Extra Condensed"/>
                <a:ea typeface="Fira Sans Extra Condensed"/>
                <a:cs typeface="Fira Sans Extra Condensed"/>
                <a:sym typeface="Fira Sans Extra Condensed"/>
              </a:rPr>
              <a:t>Javascript</a:t>
            </a:r>
            <a:r>
              <a:rPr lang="en" sz="900" dirty="0">
                <a:solidFill>
                  <a:schemeClr val="dk1"/>
                </a:solidFill>
                <a:latin typeface="Fira Sans Extra Condensed"/>
                <a:ea typeface="Fira Sans Extra Condensed"/>
                <a:cs typeface="Fira Sans Extra Condensed"/>
                <a:sym typeface="Fira Sans Extra Condensed"/>
              </a:rPr>
              <a:t> and JS are redundant features.</a:t>
            </a:r>
            <a:endParaRPr sz="900" dirty="0">
              <a:solidFill>
                <a:schemeClr val="dk1"/>
              </a:solidFill>
              <a:latin typeface="Fira Sans Extra Condensed"/>
              <a:ea typeface="Fira Sans Extra Condensed"/>
              <a:cs typeface="Fira Sans Extra Condensed"/>
              <a:sym typeface="Fira Sans Extra Condensed"/>
            </a:endParaRPr>
          </a:p>
          <a:p>
            <a:pPr marL="0" lvl="0" indent="-57150" algn="l" rtl="0">
              <a:spcBef>
                <a:spcPts val="0"/>
              </a:spcBef>
              <a:spcAft>
                <a:spcPts val="0"/>
              </a:spcAft>
              <a:buClr>
                <a:schemeClr val="dk1"/>
              </a:buClr>
              <a:buSzPts val="900"/>
              <a:buFont typeface="Fira Sans Extra Condensed"/>
              <a:buChar char="-"/>
            </a:pPr>
            <a:r>
              <a:rPr lang="en" sz="900" dirty="0">
                <a:solidFill>
                  <a:schemeClr val="dk1"/>
                </a:solidFill>
                <a:latin typeface="Fira Sans Extra Condensed"/>
                <a:ea typeface="Fira Sans Extra Condensed"/>
                <a:cs typeface="Fira Sans Extra Condensed"/>
                <a:sym typeface="Fira Sans Extra Condensed"/>
              </a:rPr>
              <a:t> Metadata Size and Number of Title Characters are highly positively correlated (0.86). </a:t>
            </a:r>
            <a:endParaRPr sz="900" dirty="0">
              <a:solidFill>
                <a:schemeClr val="dk1"/>
              </a:solidFill>
              <a:latin typeface="Fira Sans Extra Condensed"/>
              <a:ea typeface="Fira Sans Extra Condensed"/>
              <a:cs typeface="Fira Sans Extra Condensed"/>
              <a:sym typeface="Fira Sans Extra Condensed"/>
            </a:endParaRPr>
          </a:p>
        </p:txBody>
      </p:sp>
      <p:pic>
        <p:nvPicPr>
          <p:cNvPr id="3" name="Picture 2" descr="A picture containing text&#10;&#10;Description automatically generated">
            <a:extLst>
              <a:ext uri="{FF2B5EF4-FFF2-40B4-BE49-F238E27FC236}">
                <a16:creationId xmlns:a16="http://schemas.microsoft.com/office/drawing/2014/main" id="{A04C5441-E36D-FA7F-2FE9-67C43E87345F}"/>
              </a:ext>
            </a:extLst>
          </p:cNvPr>
          <p:cNvPicPr>
            <a:picLocks noChangeAspect="1"/>
          </p:cNvPicPr>
          <p:nvPr/>
        </p:nvPicPr>
        <p:blipFill>
          <a:blip r:embed="rId3"/>
          <a:stretch>
            <a:fillRect/>
          </a:stretch>
        </p:blipFill>
        <p:spPr>
          <a:xfrm>
            <a:off x="3621045" y="890395"/>
            <a:ext cx="5065755" cy="419382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757" name="Google Shape;757;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 Data Mining Models/ Methods</a:t>
            </a:r>
            <a:endParaRPr/>
          </a:p>
        </p:txBody>
      </p:sp>
      <p:grpSp>
        <p:nvGrpSpPr>
          <p:cNvPr id="774" name="Google Shape;774;p25"/>
          <p:cNvGrpSpPr/>
          <p:nvPr/>
        </p:nvGrpSpPr>
        <p:grpSpPr>
          <a:xfrm>
            <a:off x="868511" y="2716122"/>
            <a:ext cx="6633637" cy="1650956"/>
            <a:chOff x="6107357" y="1039821"/>
            <a:chExt cx="4119000" cy="363731"/>
          </a:xfrm>
        </p:grpSpPr>
        <p:sp>
          <p:nvSpPr>
            <p:cNvPr id="775" name="Google Shape;775;p25"/>
            <p:cNvSpPr txBox="1"/>
            <p:nvPr/>
          </p:nvSpPr>
          <p:spPr>
            <a:xfrm>
              <a:off x="8245157" y="107175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776" name="Google Shape;776;p25"/>
            <p:cNvSpPr txBox="1"/>
            <p:nvPr/>
          </p:nvSpPr>
          <p:spPr>
            <a:xfrm>
              <a:off x="6107357" y="1039821"/>
              <a:ext cx="1401028" cy="165900"/>
            </a:xfrm>
            <a:prstGeom prst="rect">
              <a:avLst/>
            </a:prstGeom>
            <a:noFill/>
            <a:ln>
              <a:noFill/>
            </a:ln>
          </p:spPr>
          <p:txBody>
            <a:bodyPr spcFirstLastPara="1" wrap="square" lIns="91425" tIns="91425" rIns="91425" bIns="91425" anchor="ctr" anchorCtr="0">
              <a:noAutofit/>
            </a:bodyPr>
            <a:lstStyle/>
            <a:p>
              <a:pPr lvl="0"/>
              <a:endParaRPr lang="en-US" sz="800" b="1" i="1" dirty="0">
                <a:latin typeface="Roboto"/>
                <a:ea typeface="Roboto"/>
                <a:cs typeface="Roboto"/>
                <a:sym typeface="Roboto"/>
              </a:endParaRPr>
            </a:p>
          </p:txBody>
        </p:sp>
      </p:grpSp>
      <p:sp>
        <p:nvSpPr>
          <p:cNvPr id="777" name="Google Shape;777;p25"/>
          <p:cNvSpPr/>
          <p:nvPr/>
        </p:nvSpPr>
        <p:spPr>
          <a:xfrm>
            <a:off x="7287522" y="1353849"/>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4;p24">
            <a:extLst>
              <a:ext uri="{FF2B5EF4-FFF2-40B4-BE49-F238E27FC236}">
                <a16:creationId xmlns:a16="http://schemas.microsoft.com/office/drawing/2014/main" id="{5FD675E4-FDE6-3D2E-58B7-F9F603CB3C77}"/>
              </a:ext>
            </a:extLst>
          </p:cNvPr>
          <p:cNvSpPr/>
          <p:nvPr/>
        </p:nvSpPr>
        <p:spPr>
          <a:xfrm>
            <a:off x="3181799" y="1983353"/>
            <a:ext cx="2780400" cy="2046000"/>
          </a:xfrm>
          <a:prstGeom prst="ellipse">
            <a:avLst/>
          </a:prstGeom>
          <a:solidFill>
            <a:srgbClr val="B7B7B7"/>
          </a:solid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b="1" i="1" dirty="0">
                <a:latin typeface="Roboto"/>
                <a:ea typeface="Roboto"/>
                <a:cs typeface="Roboto"/>
                <a:sym typeface="Roboto"/>
              </a:rPr>
              <a:t>Logistic Regression</a:t>
            </a:r>
          </a:p>
          <a:p>
            <a:pPr marL="171450" indent="-171450">
              <a:buFont typeface="Arial" panose="020B0604020202020204" pitchFamily="34" charset="0"/>
              <a:buChar char="•"/>
            </a:pPr>
            <a:r>
              <a:rPr lang="en-US" b="1" i="1" dirty="0">
                <a:latin typeface="Roboto"/>
                <a:ea typeface="Roboto"/>
                <a:cs typeface="Roboto"/>
                <a:sym typeface="Roboto"/>
              </a:rPr>
              <a:t>k-nearest Neighbors</a:t>
            </a:r>
          </a:p>
          <a:p>
            <a:pPr marL="171450" indent="-171450">
              <a:buFont typeface="Arial" panose="020B0604020202020204" pitchFamily="34" charset="0"/>
              <a:buChar char="•"/>
            </a:pPr>
            <a:r>
              <a:rPr lang="en-US" b="1" i="1" dirty="0">
                <a:latin typeface="Roboto"/>
                <a:ea typeface="Roboto"/>
                <a:cs typeface="Roboto"/>
                <a:sym typeface="Roboto"/>
              </a:rPr>
              <a:t>SVM Classifier</a:t>
            </a:r>
          </a:p>
        </p:txBody>
      </p:sp>
      <p:sp>
        <p:nvSpPr>
          <p:cNvPr id="97" name="Google Shape;671;p24">
            <a:extLst>
              <a:ext uri="{FF2B5EF4-FFF2-40B4-BE49-F238E27FC236}">
                <a16:creationId xmlns:a16="http://schemas.microsoft.com/office/drawing/2014/main" id="{CA5153E5-1EE2-98E6-DBE4-21D68507A912}"/>
              </a:ext>
            </a:extLst>
          </p:cNvPr>
          <p:cNvSpPr/>
          <p:nvPr/>
        </p:nvSpPr>
        <p:spPr>
          <a:xfrm>
            <a:off x="811574" y="2370554"/>
            <a:ext cx="1408776" cy="1310230"/>
          </a:xfrm>
          <a:prstGeom prst="ellipse">
            <a:avLst/>
          </a:prstGeom>
          <a:solidFill>
            <a:srgbClr val="FFC000"/>
          </a:solidFill>
          <a:ln>
            <a:noFill/>
          </a:ln>
        </p:spPr>
        <p:txBody>
          <a:bodyPr spcFirstLastPara="1" wrap="square" lIns="91425" tIns="91425" rIns="91425" bIns="91425" anchor="ctr" anchorCtr="0">
            <a:noAutofit/>
          </a:bodyPr>
          <a:lstStyle/>
          <a:p>
            <a:pPr algn="ctr"/>
            <a:r>
              <a:rPr lang="en-US" b="1" i="1" dirty="0">
                <a:latin typeface="Roboto"/>
                <a:ea typeface="Roboto"/>
                <a:cs typeface="Roboto"/>
                <a:sym typeface="Roboto"/>
              </a:rPr>
              <a:t>Predictor Variables</a:t>
            </a:r>
          </a:p>
        </p:txBody>
      </p:sp>
      <p:sp>
        <p:nvSpPr>
          <p:cNvPr id="98" name="Google Shape;671;p24">
            <a:extLst>
              <a:ext uri="{FF2B5EF4-FFF2-40B4-BE49-F238E27FC236}">
                <a16:creationId xmlns:a16="http://schemas.microsoft.com/office/drawing/2014/main" id="{8C836B69-A79D-22E9-F35C-AFE54B3093B0}"/>
              </a:ext>
            </a:extLst>
          </p:cNvPr>
          <p:cNvSpPr/>
          <p:nvPr/>
        </p:nvSpPr>
        <p:spPr>
          <a:xfrm>
            <a:off x="6866713" y="2370554"/>
            <a:ext cx="1408776" cy="1310230"/>
          </a:xfrm>
          <a:prstGeom prst="ellipse">
            <a:avLst/>
          </a:prstGeom>
          <a:solidFill>
            <a:schemeClr val="accent2">
              <a:lumMod val="60000"/>
              <a:lumOff val="40000"/>
            </a:schemeClr>
          </a:solidFill>
          <a:ln>
            <a:noFill/>
          </a:ln>
        </p:spPr>
        <p:txBody>
          <a:bodyPr spcFirstLastPara="1" wrap="square" lIns="91425" tIns="91425" rIns="91425" bIns="91425" anchor="ctr" anchorCtr="0">
            <a:noAutofit/>
          </a:bodyPr>
          <a:lstStyle/>
          <a:p>
            <a:pPr lvl="0"/>
            <a:r>
              <a:rPr lang="en-US" b="1" i="1" dirty="0">
                <a:latin typeface="Roboto"/>
                <a:ea typeface="Roboto"/>
                <a:cs typeface="Roboto"/>
                <a:sym typeface="Roboto"/>
              </a:rPr>
              <a:t>Response Variable</a:t>
            </a:r>
            <a:endParaRPr lang="en-US" sz="1800" dirty="0">
              <a:latin typeface="Roboto"/>
              <a:ea typeface="Roboto"/>
              <a:cs typeface="Roboto"/>
              <a:sym typeface="Roboto"/>
            </a:endParaRPr>
          </a:p>
        </p:txBody>
      </p:sp>
      <p:cxnSp>
        <p:nvCxnSpPr>
          <p:cNvPr id="99" name="Google Shape;253;p14">
            <a:extLst>
              <a:ext uri="{FF2B5EF4-FFF2-40B4-BE49-F238E27FC236}">
                <a16:creationId xmlns:a16="http://schemas.microsoft.com/office/drawing/2014/main" id="{8D94AFF0-4DA5-A635-1A78-78230FD5AED1}"/>
              </a:ext>
            </a:extLst>
          </p:cNvPr>
          <p:cNvCxnSpPr>
            <a:cxnSpLocks/>
            <a:endCxn id="95" idx="2"/>
          </p:cNvCxnSpPr>
          <p:nvPr/>
        </p:nvCxnSpPr>
        <p:spPr>
          <a:xfrm>
            <a:off x="2220350" y="2998600"/>
            <a:ext cx="961449" cy="7753"/>
          </a:xfrm>
          <a:prstGeom prst="straightConnector1">
            <a:avLst/>
          </a:prstGeom>
          <a:noFill/>
          <a:ln w="9525" cap="flat" cmpd="sng">
            <a:solidFill>
              <a:schemeClr val="dk2"/>
            </a:solidFill>
            <a:prstDash val="solid"/>
            <a:round/>
            <a:headEnd type="none" w="med" len="med"/>
            <a:tailEnd type="triangle" w="med" len="med"/>
          </a:ln>
        </p:spPr>
      </p:cxnSp>
      <p:cxnSp>
        <p:nvCxnSpPr>
          <p:cNvPr id="104" name="Google Shape;253;p14">
            <a:extLst>
              <a:ext uri="{FF2B5EF4-FFF2-40B4-BE49-F238E27FC236}">
                <a16:creationId xmlns:a16="http://schemas.microsoft.com/office/drawing/2014/main" id="{8C358099-C337-BA35-1178-6223E0948642}"/>
              </a:ext>
            </a:extLst>
          </p:cNvPr>
          <p:cNvCxnSpPr>
            <a:cxnSpLocks/>
          </p:cNvCxnSpPr>
          <p:nvPr/>
        </p:nvCxnSpPr>
        <p:spPr>
          <a:xfrm>
            <a:off x="5962199" y="3006353"/>
            <a:ext cx="904514" cy="0"/>
          </a:xfrm>
          <a:prstGeom prst="straightConnector1">
            <a:avLst/>
          </a:prstGeom>
          <a:noFill/>
          <a:ln w="9525" cap="flat" cmpd="sng">
            <a:solidFill>
              <a:schemeClr val="dk2"/>
            </a:solidFill>
            <a:prstDash val="solid"/>
            <a:round/>
            <a:headEnd type="none" w="med" len="med"/>
            <a:tailEnd type="triangle" w="med" len="med"/>
          </a:ln>
        </p:spPr>
      </p:cxnSp>
      <p:sp>
        <p:nvSpPr>
          <p:cNvPr id="106" name="Google Shape;814;p26">
            <a:extLst>
              <a:ext uri="{FF2B5EF4-FFF2-40B4-BE49-F238E27FC236}">
                <a16:creationId xmlns:a16="http://schemas.microsoft.com/office/drawing/2014/main" id="{5667B4EC-1DE7-077C-FD4E-998323DC2EC0}"/>
              </a:ext>
            </a:extLst>
          </p:cNvPr>
          <p:cNvSpPr txBox="1">
            <a:spLocks/>
          </p:cNvSpPr>
          <p:nvPr/>
        </p:nvSpPr>
        <p:spPr>
          <a:xfrm>
            <a:off x="504304" y="762506"/>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100" u="sng" dirty="0"/>
              <a:t>8.1. Model Selection</a:t>
            </a:r>
          </a:p>
        </p:txBody>
      </p:sp>
      <p:sp>
        <p:nvSpPr>
          <p:cNvPr id="108" name="Google Shape;616;p21">
            <a:extLst>
              <a:ext uri="{FF2B5EF4-FFF2-40B4-BE49-F238E27FC236}">
                <a16:creationId xmlns:a16="http://schemas.microsoft.com/office/drawing/2014/main" id="{46DF3932-CB8B-8443-6025-6D71698B2674}"/>
              </a:ext>
            </a:extLst>
          </p:cNvPr>
          <p:cNvSpPr txBox="1"/>
          <p:nvPr/>
        </p:nvSpPr>
        <p:spPr>
          <a:xfrm>
            <a:off x="993913" y="1265221"/>
            <a:ext cx="5279666" cy="640315"/>
          </a:xfrm>
          <a:prstGeom prst="rect">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rgbClr val="000000"/>
                </a:solidFill>
                <a:latin typeface="Fira Sans Extra Condensed"/>
                <a:ea typeface="Fira Sans Extra Condensed"/>
                <a:cs typeface="Fira Sans Extra Condensed"/>
                <a:sym typeface="Fira Sans Extra Condensed"/>
              </a:rPr>
              <a:t>Given that this is a classification task, we need to select the best classifier model in order to get a better overall accuracy score. We have narrowed down the candidates for the best model to:</a:t>
            </a:r>
            <a:endParaRPr sz="1000" dirty="0">
              <a:solidFill>
                <a:srgbClr val="000000"/>
              </a:solidFill>
              <a:latin typeface="Fira Sans Extra Condensed"/>
              <a:ea typeface="Fira Sans Extra Condensed"/>
              <a:cs typeface="Fira Sans Extra Condensed"/>
              <a:sym typeface="Fira Sans Extra Condensed"/>
            </a:endParaRPr>
          </a:p>
        </p:txBody>
      </p:sp>
      <p:sp>
        <p:nvSpPr>
          <p:cNvPr id="110" name="Google Shape;616;p21">
            <a:extLst>
              <a:ext uri="{FF2B5EF4-FFF2-40B4-BE49-F238E27FC236}">
                <a16:creationId xmlns:a16="http://schemas.microsoft.com/office/drawing/2014/main" id="{99654449-520F-8D52-BC72-2320AE605784}"/>
              </a:ext>
            </a:extLst>
          </p:cNvPr>
          <p:cNvSpPr txBox="1"/>
          <p:nvPr/>
        </p:nvSpPr>
        <p:spPr>
          <a:xfrm>
            <a:off x="993913" y="4113199"/>
            <a:ext cx="5279666" cy="397263"/>
          </a:xfrm>
          <a:prstGeom prst="rect">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rgbClr val="000000"/>
                </a:solidFill>
                <a:latin typeface="Fira Sans Extra Condensed"/>
                <a:ea typeface="Fira Sans Extra Condensed"/>
                <a:cs typeface="Fira Sans Extra Condensed"/>
                <a:sym typeface="Fira Sans Extra Condensed"/>
              </a:rPr>
              <a:t>We will fit the training data to each of these models and select the one that gives the best accuracy score.</a:t>
            </a:r>
            <a:endParaRPr sz="1000" dirty="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 Data Mining Models/ Methods</a:t>
            </a:r>
            <a:endParaRPr/>
          </a:p>
        </p:txBody>
      </p:sp>
      <p:grpSp>
        <p:nvGrpSpPr>
          <p:cNvPr id="670" name="Google Shape;670;p24"/>
          <p:cNvGrpSpPr/>
          <p:nvPr/>
        </p:nvGrpSpPr>
        <p:grpSpPr>
          <a:xfrm>
            <a:off x="1911036" y="1128460"/>
            <a:ext cx="4242245" cy="809357"/>
            <a:chOff x="1680351" y="1057282"/>
            <a:chExt cx="4242245" cy="738263"/>
          </a:xfrm>
        </p:grpSpPr>
        <p:sp>
          <p:nvSpPr>
            <p:cNvPr id="671" name="Google Shape;671;p24"/>
            <p:cNvSpPr/>
            <p:nvPr/>
          </p:nvSpPr>
          <p:spPr>
            <a:xfrm>
              <a:off x="3165600" y="1191045"/>
              <a:ext cx="6882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01</a:t>
              </a:r>
              <a:endParaRPr sz="1800" b="1" dirty="0">
                <a:solidFill>
                  <a:schemeClr val="lt1"/>
                </a:solidFill>
                <a:latin typeface="Fira Sans Extra Condensed"/>
                <a:ea typeface="Fira Sans Extra Condensed"/>
                <a:cs typeface="Fira Sans Extra Condensed"/>
                <a:sym typeface="Fira Sans Extra Condensed"/>
              </a:endParaRPr>
            </a:p>
          </p:txBody>
        </p:sp>
        <p:sp>
          <p:nvSpPr>
            <p:cNvPr id="672" name="Google Shape;672;p24"/>
            <p:cNvSpPr txBox="1"/>
            <p:nvPr/>
          </p:nvSpPr>
          <p:spPr>
            <a:xfrm>
              <a:off x="1680351" y="1057282"/>
              <a:ext cx="1458648" cy="48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000000"/>
                  </a:solidFill>
                  <a:latin typeface="Fira Sans Extra Condensed"/>
                  <a:ea typeface="Fira Sans Extra Condensed"/>
                  <a:cs typeface="Fira Sans Extra Condensed"/>
                  <a:sym typeface="Fira Sans Extra Condensed"/>
                </a:rPr>
                <a:t>Logistic Regression</a:t>
              </a:r>
              <a:endParaRPr sz="1300" b="1" dirty="0">
                <a:solidFill>
                  <a:srgbClr val="000000"/>
                </a:solidFill>
                <a:latin typeface="Fira Sans Extra Condensed"/>
                <a:ea typeface="Fira Sans Extra Condensed"/>
                <a:cs typeface="Fira Sans Extra Condensed"/>
                <a:sym typeface="Fira Sans Extra Condensed"/>
              </a:endParaRPr>
            </a:p>
          </p:txBody>
        </p:sp>
        <p:sp>
          <p:nvSpPr>
            <p:cNvPr id="673" name="Google Shape;673;p24"/>
            <p:cNvSpPr txBox="1"/>
            <p:nvPr/>
          </p:nvSpPr>
          <p:spPr>
            <a:xfrm>
              <a:off x="3901247" y="1237097"/>
              <a:ext cx="2021349" cy="26450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r>
                <a:rPr lang="en-US" sz="1200" b="1" dirty="0">
                  <a:latin typeface="Roboto"/>
                  <a:ea typeface="Roboto"/>
                  <a:cs typeface="Roboto"/>
                  <a:sym typeface="Roboto"/>
                </a:rPr>
                <a:t>Accuracy Score: 0.87245</a:t>
              </a:r>
              <a:endParaRPr sz="1200" b="1" dirty="0">
                <a:latin typeface="Roboto"/>
                <a:ea typeface="Roboto"/>
                <a:cs typeface="Roboto"/>
                <a:sym typeface="Roboto"/>
              </a:endParaRPr>
            </a:p>
          </p:txBody>
        </p:sp>
      </p:grpSp>
      <p:sp>
        <p:nvSpPr>
          <p:cNvPr id="674" name="Google Shape;674;p24"/>
          <p:cNvSpPr/>
          <p:nvPr/>
        </p:nvSpPr>
        <p:spPr>
          <a:xfrm>
            <a:off x="6013186" y="1795572"/>
            <a:ext cx="2780400" cy="20460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4"/>
          <p:cNvSpPr txBox="1"/>
          <p:nvPr/>
        </p:nvSpPr>
        <p:spPr>
          <a:xfrm>
            <a:off x="5941573" y="2232920"/>
            <a:ext cx="2852014" cy="14087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rgbClr val="000000"/>
                </a:solidFill>
                <a:latin typeface="Fira Sans Extra Condensed"/>
                <a:ea typeface="Fira Sans Extra Condensed"/>
                <a:cs typeface="Fira Sans Extra Condensed"/>
                <a:sym typeface="Fira Sans Extra Condensed"/>
              </a:rPr>
              <a:t>Given the accuracy scores, </a:t>
            </a:r>
          </a:p>
          <a:p>
            <a:pPr marL="0" lvl="0" indent="0" algn="ctr" rtl="0">
              <a:spcBef>
                <a:spcPts val="0"/>
              </a:spcBef>
              <a:spcAft>
                <a:spcPts val="0"/>
              </a:spcAft>
              <a:buNone/>
            </a:pPr>
            <a:r>
              <a:rPr lang="en-US" sz="2000" b="1" dirty="0">
                <a:solidFill>
                  <a:srgbClr val="000000"/>
                </a:solidFill>
                <a:latin typeface="Fira Sans Extra Condensed"/>
                <a:ea typeface="Fira Sans Extra Condensed"/>
                <a:cs typeface="Fira Sans Extra Condensed"/>
                <a:sym typeface="Fira Sans Extra Condensed"/>
              </a:rPr>
              <a:t>SVM Classifier comes out on top.</a:t>
            </a:r>
            <a:endParaRPr sz="2000" b="1" dirty="0">
              <a:solidFill>
                <a:srgbClr val="000000"/>
              </a:solidFill>
              <a:latin typeface="Fira Sans Extra Condensed"/>
              <a:ea typeface="Fira Sans Extra Condensed"/>
              <a:cs typeface="Fira Sans Extra Condensed"/>
              <a:sym typeface="Fira Sans Extra Condensed"/>
            </a:endParaRPr>
          </a:p>
        </p:txBody>
      </p:sp>
      <p:cxnSp>
        <p:nvCxnSpPr>
          <p:cNvPr id="676" name="Google Shape;676;p24"/>
          <p:cNvCxnSpPr>
            <a:cxnSpLocks/>
          </p:cNvCxnSpPr>
          <p:nvPr/>
        </p:nvCxnSpPr>
        <p:spPr>
          <a:xfrm rot="10800000">
            <a:off x="4060632" y="1734672"/>
            <a:ext cx="1944600" cy="10839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677" name="Google Shape;677;p24"/>
          <p:cNvGrpSpPr/>
          <p:nvPr/>
        </p:nvGrpSpPr>
        <p:grpSpPr>
          <a:xfrm>
            <a:off x="141658" y="2554069"/>
            <a:ext cx="3420227" cy="696933"/>
            <a:chOff x="433523" y="2156825"/>
            <a:chExt cx="3420227" cy="1301463"/>
          </a:xfrm>
        </p:grpSpPr>
        <p:sp>
          <p:nvSpPr>
            <p:cNvPr id="678" name="Google Shape;678;p24"/>
            <p:cNvSpPr/>
            <p:nvPr/>
          </p:nvSpPr>
          <p:spPr>
            <a:xfrm>
              <a:off x="3249250" y="2156825"/>
              <a:ext cx="604500" cy="1082234"/>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679" name="Google Shape;679;p24"/>
            <p:cNvSpPr txBox="1"/>
            <p:nvPr/>
          </p:nvSpPr>
          <p:spPr>
            <a:xfrm>
              <a:off x="433525" y="279470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rgbClr val="000000"/>
                </a:solidFill>
                <a:latin typeface="Fira Sans Extra Condensed"/>
                <a:ea typeface="Fira Sans Extra Condensed"/>
                <a:cs typeface="Fira Sans Extra Condensed"/>
                <a:sym typeface="Fira Sans Extra Condensed"/>
              </a:endParaRPr>
            </a:p>
          </p:txBody>
        </p:sp>
        <p:sp>
          <p:nvSpPr>
            <p:cNvPr id="680" name="Google Shape;680;p24"/>
            <p:cNvSpPr txBox="1"/>
            <p:nvPr/>
          </p:nvSpPr>
          <p:spPr>
            <a:xfrm>
              <a:off x="433523" y="312648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grpSp>
      <p:grpSp>
        <p:nvGrpSpPr>
          <p:cNvPr id="681" name="Google Shape;681;p24"/>
          <p:cNvGrpSpPr/>
          <p:nvPr/>
        </p:nvGrpSpPr>
        <p:grpSpPr>
          <a:xfrm>
            <a:off x="1745310" y="4125796"/>
            <a:ext cx="2632800" cy="591375"/>
            <a:chOff x="457198" y="3075195"/>
            <a:chExt cx="2632800" cy="1409715"/>
          </a:xfrm>
        </p:grpSpPr>
        <p:sp>
          <p:nvSpPr>
            <p:cNvPr id="682" name="Google Shape;682;p24"/>
            <p:cNvSpPr/>
            <p:nvPr/>
          </p:nvSpPr>
          <p:spPr>
            <a:xfrm>
              <a:off x="2351400" y="3075195"/>
              <a:ext cx="604500" cy="1409715"/>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683" name="Google Shape;683;p24"/>
            <p:cNvSpPr txBox="1"/>
            <p:nvPr/>
          </p:nvSpPr>
          <p:spPr>
            <a:xfrm>
              <a:off x="457200" y="3089247"/>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rgbClr val="000000"/>
                </a:solidFill>
                <a:latin typeface="Fira Sans Extra Condensed"/>
                <a:ea typeface="Fira Sans Extra Condensed"/>
                <a:cs typeface="Fira Sans Extra Condensed"/>
                <a:sym typeface="Fira Sans Extra Condensed"/>
              </a:endParaRPr>
            </a:p>
          </p:txBody>
        </p:sp>
        <p:sp>
          <p:nvSpPr>
            <p:cNvPr id="684" name="Google Shape;684;p24"/>
            <p:cNvSpPr txBox="1"/>
            <p:nvPr/>
          </p:nvSpPr>
          <p:spPr>
            <a:xfrm>
              <a:off x="457198" y="3428594"/>
              <a:ext cx="2632800" cy="9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grpSp>
      <p:cxnSp>
        <p:nvCxnSpPr>
          <p:cNvPr id="685" name="Google Shape;685;p24"/>
          <p:cNvCxnSpPr>
            <a:cxnSpLocks/>
          </p:cNvCxnSpPr>
          <p:nvPr/>
        </p:nvCxnSpPr>
        <p:spPr>
          <a:xfrm flipH="1">
            <a:off x="3561885" y="2818572"/>
            <a:ext cx="2443347" cy="811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6" name="Google Shape;686;p24"/>
          <p:cNvCxnSpPr>
            <a:cxnSpLocks/>
          </p:cNvCxnSpPr>
          <p:nvPr/>
        </p:nvCxnSpPr>
        <p:spPr>
          <a:xfrm flipH="1">
            <a:off x="4145232" y="2818572"/>
            <a:ext cx="1860000" cy="13914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Google Shape;814;p26">
            <a:extLst>
              <a:ext uri="{FF2B5EF4-FFF2-40B4-BE49-F238E27FC236}">
                <a16:creationId xmlns:a16="http://schemas.microsoft.com/office/drawing/2014/main" id="{203A08F9-692D-A691-B68B-29C9AAEA9215}"/>
              </a:ext>
            </a:extLst>
          </p:cNvPr>
          <p:cNvSpPr txBox="1">
            <a:spLocks/>
          </p:cNvSpPr>
          <p:nvPr/>
        </p:nvSpPr>
        <p:spPr>
          <a:xfrm>
            <a:off x="392988" y="746602"/>
            <a:ext cx="8229600"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n-US" sz="2100" u="sng" dirty="0"/>
              <a:t>8.1. Model Selection</a:t>
            </a:r>
          </a:p>
        </p:txBody>
      </p:sp>
      <p:pic>
        <p:nvPicPr>
          <p:cNvPr id="6" name="Picture 5" descr="Text&#10;&#10;Description automatically generated">
            <a:extLst>
              <a:ext uri="{FF2B5EF4-FFF2-40B4-BE49-F238E27FC236}">
                <a16:creationId xmlns:a16="http://schemas.microsoft.com/office/drawing/2014/main" id="{5739455C-1661-FF41-79BE-E0CB1D797B8F}"/>
              </a:ext>
            </a:extLst>
          </p:cNvPr>
          <p:cNvPicPr>
            <a:picLocks noChangeAspect="1"/>
          </p:cNvPicPr>
          <p:nvPr/>
        </p:nvPicPr>
        <p:blipFill rotWithShape="1">
          <a:blip r:embed="rId3"/>
          <a:srcRect l="7295" t="45832" r="53985" b="40310"/>
          <a:stretch/>
        </p:blipFill>
        <p:spPr>
          <a:xfrm>
            <a:off x="687885" y="1513788"/>
            <a:ext cx="2663616" cy="595802"/>
          </a:xfrm>
          <a:prstGeom prst="rect">
            <a:avLst/>
          </a:prstGeom>
        </p:spPr>
      </p:pic>
      <p:sp>
        <p:nvSpPr>
          <p:cNvPr id="29" name="Google Shape;672;p24">
            <a:extLst>
              <a:ext uri="{FF2B5EF4-FFF2-40B4-BE49-F238E27FC236}">
                <a16:creationId xmlns:a16="http://schemas.microsoft.com/office/drawing/2014/main" id="{9BE80425-610B-159F-E1C4-A3619F7C1E59}"/>
              </a:ext>
            </a:extLst>
          </p:cNvPr>
          <p:cNvSpPr txBox="1"/>
          <p:nvPr/>
        </p:nvSpPr>
        <p:spPr>
          <a:xfrm>
            <a:off x="1216550" y="2417896"/>
            <a:ext cx="1812553" cy="5351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000000"/>
                </a:solidFill>
                <a:latin typeface="Fira Sans Extra Condensed"/>
                <a:ea typeface="Fira Sans Extra Condensed"/>
                <a:cs typeface="Fira Sans Extra Condensed"/>
                <a:sym typeface="Fira Sans Extra Condensed"/>
              </a:rPr>
              <a:t>K-Nearest Neighbors</a:t>
            </a:r>
            <a:endParaRPr sz="1300" b="1" dirty="0">
              <a:solidFill>
                <a:srgbClr val="000000"/>
              </a:solidFill>
              <a:latin typeface="Fira Sans Extra Condensed"/>
              <a:ea typeface="Fira Sans Extra Condensed"/>
              <a:cs typeface="Fira Sans Extra Condensed"/>
              <a:sym typeface="Fira Sans Extra Condensed"/>
            </a:endParaRPr>
          </a:p>
        </p:txBody>
      </p:sp>
      <p:pic>
        <p:nvPicPr>
          <p:cNvPr id="10" name="Picture 9" descr="Text&#10;&#10;Description automatically generated">
            <a:extLst>
              <a:ext uri="{FF2B5EF4-FFF2-40B4-BE49-F238E27FC236}">
                <a16:creationId xmlns:a16="http://schemas.microsoft.com/office/drawing/2014/main" id="{2EF06E82-F46A-D273-D161-79A5297ED975}"/>
              </a:ext>
            </a:extLst>
          </p:cNvPr>
          <p:cNvPicPr>
            <a:picLocks noChangeAspect="1"/>
          </p:cNvPicPr>
          <p:nvPr/>
        </p:nvPicPr>
        <p:blipFill rotWithShape="1">
          <a:blip r:embed="rId4"/>
          <a:srcRect l="6135" t="25701" r="55924" b="59578"/>
          <a:stretch/>
        </p:blipFill>
        <p:spPr>
          <a:xfrm>
            <a:off x="282285" y="2771918"/>
            <a:ext cx="2632800" cy="638429"/>
          </a:xfrm>
          <a:prstGeom prst="rect">
            <a:avLst/>
          </a:prstGeom>
        </p:spPr>
      </p:pic>
      <p:pic>
        <p:nvPicPr>
          <p:cNvPr id="32" name="Picture 31" descr="Text&#10;&#10;Description automatically generated">
            <a:extLst>
              <a:ext uri="{FF2B5EF4-FFF2-40B4-BE49-F238E27FC236}">
                <a16:creationId xmlns:a16="http://schemas.microsoft.com/office/drawing/2014/main" id="{F270172E-6439-B2A4-5739-0D2CA16568E9}"/>
              </a:ext>
            </a:extLst>
          </p:cNvPr>
          <p:cNvPicPr>
            <a:picLocks noChangeAspect="1"/>
          </p:cNvPicPr>
          <p:nvPr/>
        </p:nvPicPr>
        <p:blipFill rotWithShape="1">
          <a:blip r:embed="rId4"/>
          <a:srcRect l="6505" t="48187" r="53205" b="38471"/>
          <a:stretch/>
        </p:blipFill>
        <p:spPr>
          <a:xfrm>
            <a:off x="1030515" y="4172211"/>
            <a:ext cx="2574648" cy="532841"/>
          </a:xfrm>
          <a:prstGeom prst="rect">
            <a:avLst/>
          </a:prstGeom>
        </p:spPr>
      </p:pic>
      <p:sp>
        <p:nvSpPr>
          <p:cNvPr id="33" name="Google Shape;673;p24">
            <a:extLst>
              <a:ext uri="{FF2B5EF4-FFF2-40B4-BE49-F238E27FC236}">
                <a16:creationId xmlns:a16="http://schemas.microsoft.com/office/drawing/2014/main" id="{26873740-4323-EEF0-9A5B-55D015B2CE45}"/>
              </a:ext>
            </a:extLst>
          </p:cNvPr>
          <p:cNvSpPr txBox="1"/>
          <p:nvPr/>
        </p:nvSpPr>
        <p:spPr>
          <a:xfrm>
            <a:off x="2986897" y="3163449"/>
            <a:ext cx="2046035" cy="25663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r>
              <a:rPr lang="en-US" sz="1200" b="1" dirty="0">
                <a:latin typeface="Roboto"/>
                <a:ea typeface="Roboto"/>
                <a:cs typeface="Roboto"/>
                <a:sym typeface="Roboto"/>
              </a:rPr>
              <a:t>Accuracy Score: 0.86445</a:t>
            </a:r>
            <a:endParaRPr sz="1200" b="1" dirty="0">
              <a:latin typeface="Roboto"/>
              <a:ea typeface="Roboto"/>
              <a:cs typeface="Roboto"/>
              <a:sym typeface="Roboto"/>
            </a:endParaRPr>
          </a:p>
        </p:txBody>
      </p:sp>
      <p:sp>
        <p:nvSpPr>
          <p:cNvPr id="34" name="Google Shape;672;p24">
            <a:extLst>
              <a:ext uri="{FF2B5EF4-FFF2-40B4-BE49-F238E27FC236}">
                <a16:creationId xmlns:a16="http://schemas.microsoft.com/office/drawing/2014/main" id="{2E9A108F-93A6-6981-0D90-D57AB6E7739C}"/>
              </a:ext>
            </a:extLst>
          </p:cNvPr>
          <p:cNvSpPr txBox="1"/>
          <p:nvPr/>
        </p:nvSpPr>
        <p:spPr>
          <a:xfrm>
            <a:off x="2092520" y="3802748"/>
            <a:ext cx="1812553" cy="5351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dirty="0">
                <a:solidFill>
                  <a:srgbClr val="000000"/>
                </a:solidFill>
                <a:latin typeface="Fira Sans Extra Condensed"/>
                <a:ea typeface="Fira Sans Extra Condensed"/>
                <a:cs typeface="Fira Sans Extra Condensed"/>
                <a:sym typeface="Fira Sans Extra Condensed"/>
              </a:rPr>
              <a:t>Support Vector Classifier</a:t>
            </a:r>
            <a:endParaRPr sz="1300" b="1" dirty="0">
              <a:solidFill>
                <a:srgbClr val="000000"/>
              </a:solidFill>
              <a:latin typeface="Fira Sans Extra Condensed"/>
              <a:ea typeface="Fira Sans Extra Condensed"/>
              <a:cs typeface="Fira Sans Extra Condensed"/>
              <a:sym typeface="Fira Sans Extra Condensed"/>
            </a:endParaRPr>
          </a:p>
        </p:txBody>
      </p:sp>
      <p:sp>
        <p:nvSpPr>
          <p:cNvPr id="35" name="Google Shape;673;p24">
            <a:extLst>
              <a:ext uri="{FF2B5EF4-FFF2-40B4-BE49-F238E27FC236}">
                <a16:creationId xmlns:a16="http://schemas.microsoft.com/office/drawing/2014/main" id="{499A7480-CC48-A387-A4D8-42C868576DEE}"/>
              </a:ext>
            </a:extLst>
          </p:cNvPr>
          <p:cNvSpPr txBox="1"/>
          <p:nvPr/>
        </p:nvSpPr>
        <p:spPr>
          <a:xfrm>
            <a:off x="4295422" y="4293592"/>
            <a:ext cx="1997002" cy="272166"/>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r>
              <a:rPr lang="en-US" sz="1200" b="1" dirty="0">
                <a:latin typeface="Roboto"/>
                <a:ea typeface="Roboto"/>
                <a:cs typeface="Roboto"/>
                <a:sym typeface="Roboto"/>
              </a:rPr>
              <a:t>Accuracy Score: 0.88044</a:t>
            </a:r>
            <a:endParaRPr sz="1200" b="1" dirty="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26"/>
          <p:cNvSpPr txBox="1">
            <a:spLocks noGrp="1"/>
          </p:cNvSpPr>
          <p:nvPr>
            <p:ph type="title"/>
          </p:nvPr>
        </p:nvSpPr>
        <p:spPr>
          <a:xfrm>
            <a:off x="499775" y="1654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 Performance Evaluation</a:t>
            </a:r>
            <a:endParaRPr/>
          </a:p>
        </p:txBody>
      </p:sp>
      <p:sp>
        <p:nvSpPr>
          <p:cNvPr id="789" name="Google Shape;789;p26"/>
          <p:cNvSpPr/>
          <p:nvPr/>
        </p:nvSpPr>
        <p:spPr>
          <a:xfrm>
            <a:off x="430500" y="847000"/>
            <a:ext cx="1798500" cy="19968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6"/>
          <p:cNvGrpSpPr/>
          <p:nvPr/>
        </p:nvGrpSpPr>
        <p:grpSpPr>
          <a:xfrm>
            <a:off x="456550" y="962025"/>
            <a:ext cx="1710550" cy="416400"/>
            <a:chOff x="456550" y="962025"/>
            <a:chExt cx="1710550" cy="416400"/>
          </a:xfrm>
        </p:grpSpPr>
        <p:sp>
          <p:nvSpPr>
            <p:cNvPr id="791" name="Google Shape;791;p26"/>
            <p:cNvSpPr/>
            <p:nvPr/>
          </p:nvSpPr>
          <p:spPr>
            <a:xfrm>
              <a:off x="456550" y="962025"/>
              <a:ext cx="1459800" cy="416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Fira Sans Extra Condensed"/>
                  <a:ea typeface="Fira Sans Extra Condensed"/>
                  <a:cs typeface="Fira Sans Extra Condensed"/>
                  <a:sym typeface="Fira Sans Extra Condensed"/>
                </a:rPr>
                <a:t>Importing the libraries &amp; dataset</a:t>
              </a:r>
              <a:endParaRPr sz="600">
                <a:solidFill>
                  <a:schemeClr val="lt1"/>
                </a:solidFill>
              </a:endParaRPr>
            </a:p>
          </p:txBody>
        </p:sp>
        <p:sp>
          <p:nvSpPr>
            <p:cNvPr id="792" name="Google Shape;792;p26"/>
            <p:cNvSpPr txBox="1"/>
            <p:nvPr/>
          </p:nvSpPr>
          <p:spPr>
            <a:xfrm>
              <a:off x="1795400" y="962025"/>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793" name="Google Shape;793;p26"/>
          <p:cNvSpPr/>
          <p:nvPr/>
        </p:nvSpPr>
        <p:spPr>
          <a:xfrm>
            <a:off x="2609800" y="903300"/>
            <a:ext cx="2107800" cy="18837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6"/>
          <p:cNvGrpSpPr/>
          <p:nvPr/>
        </p:nvGrpSpPr>
        <p:grpSpPr>
          <a:xfrm>
            <a:off x="2609850" y="961950"/>
            <a:ext cx="2143000" cy="468675"/>
            <a:chOff x="2609794" y="961950"/>
            <a:chExt cx="1964253" cy="468675"/>
          </a:xfrm>
        </p:grpSpPr>
        <p:sp>
          <p:nvSpPr>
            <p:cNvPr id="795" name="Google Shape;795;p26"/>
            <p:cNvSpPr/>
            <p:nvPr/>
          </p:nvSpPr>
          <p:spPr>
            <a:xfrm>
              <a:off x="2609794" y="961950"/>
              <a:ext cx="1715700" cy="468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dirty="0">
                  <a:solidFill>
                    <a:schemeClr val="lt1"/>
                  </a:solidFill>
                  <a:latin typeface="Fira Sans Extra Condensed"/>
                  <a:ea typeface="Fira Sans Extra Condensed"/>
                  <a:cs typeface="Fira Sans Extra Condensed"/>
                  <a:sym typeface="Fira Sans Extra Condensed"/>
                </a:rPr>
                <a:t>Creating the histogram to check the proportion of Malicious(1) and Benign file type using Seaborn library(0) </a:t>
              </a:r>
              <a:endParaRPr sz="400" dirty="0">
                <a:solidFill>
                  <a:schemeClr val="lt1"/>
                </a:solidFill>
              </a:endParaRPr>
            </a:p>
          </p:txBody>
        </p:sp>
        <p:sp>
          <p:nvSpPr>
            <p:cNvPr id="796" name="Google Shape;796;p26"/>
            <p:cNvSpPr txBox="1"/>
            <p:nvPr/>
          </p:nvSpPr>
          <p:spPr>
            <a:xfrm>
              <a:off x="4225147" y="962025"/>
              <a:ext cx="348900" cy="46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797" name="Google Shape;797;p26"/>
          <p:cNvSpPr/>
          <p:nvPr/>
        </p:nvSpPr>
        <p:spPr>
          <a:xfrm>
            <a:off x="5395950" y="962025"/>
            <a:ext cx="2430600" cy="1752600"/>
          </a:xfrm>
          <a:prstGeom prst="roundRect">
            <a:avLst>
              <a:gd name="adj" fmla="val 1521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26"/>
          <p:cNvCxnSpPr>
            <a:stCxn id="789" idx="3"/>
            <a:endCxn id="793" idx="1"/>
          </p:cNvCxnSpPr>
          <p:nvPr/>
        </p:nvCxnSpPr>
        <p:spPr>
          <a:xfrm rot="10800000" flipH="1">
            <a:off x="2229000" y="1845100"/>
            <a:ext cx="380700" cy="3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26"/>
          <p:cNvCxnSpPr>
            <a:stCxn id="793" idx="3"/>
            <a:endCxn id="797" idx="1"/>
          </p:cNvCxnSpPr>
          <p:nvPr/>
        </p:nvCxnSpPr>
        <p:spPr>
          <a:xfrm rot="10800000" flipH="1">
            <a:off x="4717600" y="1838250"/>
            <a:ext cx="678300" cy="6900"/>
          </a:xfrm>
          <a:prstGeom prst="straightConnector1">
            <a:avLst/>
          </a:prstGeom>
          <a:noFill/>
          <a:ln w="9525" cap="flat" cmpd="sng">
            <a:solidFill>
              <a:schemeClr val="dk2"/>
            </a:solidFill>
            <a:prstDash val="solid"/>
            <a:round/>
            <a:headEnd type="none" w="med" len="med"/>
            <a:tailEnd type="none" w="med" len="med"/>
          </a:ln>
        </p:spPr>
      </p:cxnSp>
      <p:sp>
        <p:nvSpPr>
          <p:cNvPr id="800" name="Google Shape;800;p26"/>
          <p:cNvSpPr/>
          <p:nvPr/>
        </p:nvSpPr>
        <p:spPr>
          <a:xfrm>
            <a:off x="456550" y="3080625"/>
            <a:ext cx="3787800" cy="1851000"/>
          </a:xfrm>
          <a:prstGeom prst="roundRect">
            <a:avLst>
              <a:gd name="adj" fmla="val 15217"/>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26"/>
          <p:cNvGrpSpPr/>
          <p:nvPr/>
        </p:nvGrpSpPr>
        <p:grpSpPr>
          <a:xfrm>
            <a:off x="5493475" y="996050"/>
            <a:ext cx="2224107" cy="416400"/>
            <a:chOff x="6991201" y="962027"/>
            <a:chExt cx="1633691" cy="416400"/>
          </a:xfrm>
        </p:grpSpPr>
        <p:sp>
          <p:nvSpPr>
            <p:cNvPr id="802" name="Google Shape;802;p26"/>
            <p:cNvSpPr/>
            <p:nvPr/>
          </p:nvSpPr>
          <p:spPr>
            <a:xfrm>
              <a:off x="6991201" y="992027"/>
              <a:ext cx="1425300" cy="3792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Fira Sans Extra Condensed"/>
                  <a:ea typeface="Fira Sans Extra Condensed"/>
                  <a:cs typeface="Fira Sans Extra Condensed"/>
                  <a:sym typeface="Fira Sans Extra Condensed"/>
                </a:rPr>
                <a:t>Splitting the data into train and test using SMOTE technique</a:t>
              </a:r>
              <a:endParaRPr sz="600">
                <a:solidFill>
                  <a:schemeClr val="lt1"/>
                </a:solidFill>
              </a:endParaRPr>
            </a:p>
          </p:txBody>
        </p:sp>
        <p:sp>
          <p:nvSpPr>
            <p:cNvPr id="803" name="Google Shape;803;p26"/>
            <p:cNvSpPr txBox="1"/>
            <p:nvPr/>
          </p:nvSpPr>
          <p:spPr>
            <a:xfrm>
              <a:off x="8253192" y="962027"/>
              <a:ext cx="371700" cy="41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grpSp>
        <p:nvGrpSpPr>
          <p:cNvPr id="804" name="Google Shape;804;p26"/>
          <p:cNvGrpSpPr/>
          <p:nvPr/>
        </p:nvGrpSpPr>
        <p:grpSpPr>
          <a:xfrm>
            <a:off x="517417" y="3080427"/>
            <a:ext cx="3617992" cy="1077653"/>
            <a:chOff x="1609650" y="3093700"/>
            <a:chExt cx="1633700" cy="1033125"/>
          </a:xfrm>
        </p:grpSpPr>
        <p:sp>
          <p:nvSpPr>
            <p:cNvPr id="805" name="Google Shape;805;p26"/>
            <p:cNvSpPr/>
            <p:nvPr/>
          </p:nvSpPr>
          <p:spPr>
            <a:xfrm>
              <a:off x="1631202" y="3138037"/>
              <a:ext cx="1479000" cy="6690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Fira Sans Extra Condensed"/>
                  <a:ea typeface="Fira Sans Extra Condensed"/>
                  <a:cs typeface="Fira Sans Extra Condensed"/>
                  <a:sym typeface="Fira Sans Extra Condensed"/>
                </a:rPr>
                <a:t>Checked the size of Oversampled data, Num of No Subscription in Oversampled Data, Proportion of Subscription and No Subscription Data </a:t>
              </a:r>
              <a:endParaRPr sz="600">
                <a:solidFill>
                  <a:schemeClr val="lt1"/>
                </a:solidFill>
              </a:endParaRPr>
            </a:p>
          </p:txBody>
        </p:sp>
        <p:sp>
          <p:nvSpPr>
            <p:cNvPr id="806" name="Google Shape;806;p26"/>
            <p:cNvSpPr txBox="1"/>
            <p:nvPr/>
          </p:nvSpPr>
          <p:spPr>
            <a:xfrm>
              <a:off x="16096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rgbClr val="000000"/>
                </a:solidFill>
                <a:latin typeface="Fira Sans Extra Condensed"/>
                <a:ea typeface="Fira Sans Extra Condensed"/>
                <a:cs typeface="Fira Sans Extra Condensed"/>
                <a:sym typeface="Fira Sans Extra Condensed"/>
              </a:endParaRPr>
            </a:p>
          </p:txBody>
        </p:sp>
        <p:sp>
          <p:nvSpPr>
            <p:cNvPr id="807" name="Google Shape;807;p26"/>
            <p:cNvSpPr txBox="1"/>
            <p:nvPr/>
          </p:nvSpPr>
          <p:spPr>
            <a:xfrm>
              <a:off x="2871650" y="3093700"/>
              <a:ext cx="3717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sp>
        <p:nvSpPr>
          <p:cNvPr id="808" name="Google Shape;808;p26"/>
          <p:cNvSpPr/>
          <p:nvPr/>
        </p:nvSpPr>
        <p:spPr>
          <a:xfrm>
            <a:off x="5188850" y="2933800"/>
            <a:ext cx="2741700" cy="2148300"/>
          </a:xfrm>
          <a:prstGeom prst="roundRect">
            <a:avLst>
              <a:gd name="adj" fmla="val 1521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6"/>
          <p:cNvGrpSpPr/>
          <p:nvPr/>
        </p:nvGrpSpPr>
        <p:grpSpPr>
          <a:xfrm>
            <a:off x="5344590" y="2951836"/>
            <a:ext cx="2458364" cy="852303"/>
            <a:chOff x="3762250" y="3093689"/>
            <a:chExt cx="1687394" cy="772223"/>
          </a:xfrm>
        </p:grpSpPr>
        <p:sp>
          <p:nvSpPr>
            <p:cNvPr id="810" name="Google Shape;810;p26"/>
            <p:cNvSpPr/>
            <p:nvPr/>
          </p:nvSpPr>
          <p:spPr>
            <a:xfrm>
              <a:off x="3762250" y="3135413"/>
              <a:ext cx="1480200" cy="730500"/>
            </a:xfrm>
            <a:prstGeom prst="roundRect">
              <a:avLst>
                <a:gd name="adj" fmla="val 4348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lt1"/>
                  </a:solidFill>
                  <a:latin typeface="Fira Sans Extra Condensed"/>
                  <a:ea typeface="Fira Sans Extra Condensed"/>
                  <a:cs typeface="Fira Sans Extra Condensed"/>
                  <a:sym typeface="Fira Sans Extra Condensed"/>
                </a:rPr>
                <a:t>Used Standard Scalar in order to fit the Oversampled data and utilized Recursive Feature Elimination algorithm to test the accuracy</a:t>
              </a:r>
              <a:endParaRPr sz="1000" b="1">
                <a:solidFill>
                  <a:schemeClr val="lt1"/>
                </a:solidFill>
                <a:latin typeface="Fira Sans Extra Condensed"/>
                <a:ea typeface="Fira Sans Extra Condensed"/>
                <a:cs typeface="Fira Sans Extra Condensed"/>
                <a:sym typeface="Fira Sans Extra Condensed"/>
              </a:endParaRPr>
            </a:p>
          </p:txBody>
        </p:sp>
        <p:sp>
          <p:nvSpPr>
            <p:cNvPr id="811" name="Google Shape;811;p26"/>
            <p:cNvSpPr txBox="1"/>
            <p:nvPr/>
          </p:nvSpPr>
          <p:spPr>
            <a:xfrm>
              <a:off x="5024244" y="3093689"/>
              <a:ext cx="425400"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cxnSp>
        <p:nvCxnSpPr>
          <p:cNvPr id="812" name="Google Shape;812;p26"/>
          <p:cNvCxnSpPr>
            <a:stCxn id="800" idx="3"/>
            <a:endCxn id="808" idx="1"/>
          </p:cNvCxnSpPr>
          <p:nvPr/>
        </p:nvCxnSpPr>
        <p:spPr>
          <a:xfrm>
            <a:off x="4244350" y="4006125"/>
            <a:ext cx="944400" cy="1800"/>
          </a:xfrm>
          <a:prstGeom prst="straightConnector1">
            <a:avLst/>
          </a:prstGeom>
          <a:noFill/>
          <a:ln w="9525" cap="flat" cmpd="sng">
            <a:solidFill>
              <a:schemeClr val="dk2"/>
            </a:solidFill>
            <a:prstDash val="solid"/>
            <a:round/>
            <a:headEnd type="none" w="med" len="med"/>
            <a:tailEnd type="none" w="med" len="med"/>
          </a:ln>
        </p:spPr>
      </p:cxnSp>
      <p:cxnSp>
        <p:nvCxnSpPr>
          <p:cNvPr id="813" name="Google Shape;813;p26"/>
          <p:cNvCxnSpPr>
            <a:stCxn id="797" idx="2"/>
            <a:endCxn id="800" idx="0"/>
          </p:cNvCxnSpPr>
          <p:nvPr/>
        </p:nvCxnSpPr>
        <p:spPr>
          <a:xfrm rot="5400000">
            <a:off x="4297800" y="767175"/>
            <a:ext cx="366000" cy="4260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814" name="Google Shape;814;p26"/>
          <p:cNvSpPr txBox="1">
            <a:spLocks noGrp="1"/>
          </p:cNvSpPr>
          <p:nvPr>
            <p:ph type="title"/>
          </p:nvPr>
        </p:nvSpPr>
        <p:spPr>
          <a:xfrm>
            <a:off x="647425" y="5637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u="sng" dirty="0"/>
              <a:t>9.1. Implementation of Selected Model: SVM</a:t>
            </a:r>
            <a:endParaRPr sz="2100" u="sng" dirty="0"/>
          </a:p>
        </p:txBody>
      </p:sp>
      <p:pic>
        <p:nvPicPr>
          <p:cNvPr id="815" name="Google Shape;815;p26"/>
          <p:cNvPicPr preferRelativeResize="0"/>
          <p:nvPr/>
        </p:nvPicPr>
        <p:blipFill rotWithShape="1">
          <a:blip r:embed="rId3">
            <a:alphaModFix/>
          </a:blip>
          <a:srcRect l="10071"/>
          <a:stretch/>
        </p:blipFill>
        <p:spPr>
          <a:xfrm>
            <a:off x="456550" y="1405325"/>
            <a:ext cx="1710559" cy="865975"/>
          </a:xfrm>
          <a:prstGeom prst="rect">
            <a:avLst/>
          </a:prstGeom>
          <a:noFill/>
          <a:ln>
            <a:noFill/>
          </a:ln>
        </p:spPr>
      </p:pic>
      <p:pic>
        <p:nvPicPr>
          <p:cNvPr id="816" name="Google Shape;816;p26"/>
          <p:cNvPicPr preferRelativeResize="0"/>
          <p:nvPr/>
        </p:nvPicPr>
        <p:blipFill rotWithShape="1">
          <a:blip r:embed="rId4">
            <a:alphaModFix/>
          </a:blip>
          <a:srcRect/>
          <a:stretch/>
        </p:blipFill>
        <p:spPr>
          <a:xfrm>
            <a:off x="456550" y="2284775"/>
            <a:ext cx="1710550" cy="416400"/>
          </a:xfrm>
          <a:prstGeom prst="rect">
            <a:avLst/>
          </a:prstGeom>
          <a:noFill/>
          <a:ln>
            <a:noFill/>
          </a:ln>
        </p:spPr>
      </p:pic>
      <p:pic>
        <p:nvPicPr>
          <p:cNvPr id="817" name="Google Shape;817;p26"/>
          <p:cNvPicPr preferRelativeResize="0"/>
          <p:nvPr/>
        </p:nvPicPr>
        <p:blipFill rotWithShape="1">
          <a:blip r:embed="rId5">
            <a:alphaModFix/>
          </a:blip>
          <a:srcRect b="7570"/>
          <a:stretch/>
        </p:blipFill>
        <p:spPr>
          <a:xfrm>
            <a:off x="2813175" y="1470613"/>
            <a:ext cx="1506525" cy="1210650"/>
          </a:xfrm>
          <a:prstGeom prst="rect">
            <a:avLst/>
          </a:prstGeom>
          <a:noFill/>
          <a:ln>
            <a:noFill/>
          </a:ln>
        </p:spPr>
      </p:pic>
      <p:pic>
        <p:nvPicPr>
          <p:cNvPr id="818" name="Google Shape;818;p26"/>
          <p:cNvPicPr preferRelativeResize="0"/>
          <p:nvPr/>
        </p:nvPicPr>
        <p:blipFill>
          <a:blip r:embed="rId6">
            <a:alphaModFix/>
          </a:blip>
          <a:stretch>
            <a:fillRect/>
          </a:stretch>
        </p:blipFill>
        <p:spPr>
          <a:xfrm>
            <a:off x="5574575" y="1473375"/>
            <a:ext cx="2143000" cy="1160325"/>
          </a:xfrm>
          <a:prstGeom prst="rect">
            <a:avLst/>
          </a:prstGeom>
          <a:noFill/>
          <a:ln>
            <a:noFill/>
          </a:ln>
        </p:spPr>
      </p:pic>
      <p:pic>
        <p:nvPicPr>
          <p:cNvPr id="819" name="Google Shape;819;p26"/>
          <p:cNvPicPr preferRelativeResize="0"/>
          <p:nvPr/>
        </p:nvPicPr>
        <p:blipFill>
          <a:blip r:embed="rId7">
            <a:alphaModFix/>
          </a:blip>
          <a:stretch>
            <a:fillRect/>
          </a:stretch>
        </p:blipFill>
        <p:spPr>
          <a:xfrm>
            <a:off x="733425" y="3853525"/>
            <a:ext cx="3231850" cy="911650"/>
          </a:xfrm>
          <a:prstGeom prst="rect">
            <a:avLst/>
          </a:prstGeom>
          <a:noFill/>
          <a:ln>
            <a:noFill/>
          </a:ln>
        </p:spPr>
      </p:pic>
      <p:pic>
        <p:nvPicPr>
          <p:cNvPr id="820" name="Google Shape;820;p26"/>
          <p:cNvPicPr preferRelativeResize="0"/>
          <p:nvPr/>
        </p:nvPicPr>
        <p:blipFill>
          <a:blip r:embed="rId8">
            <a:alphaModFix/>
          </a:blip>
          <a:stretch>
            <a:fillRect/>
          </a:stretch>
        </p:blipFill>
        <p:spPr>
          <a:xfrm>
            <a:off x="5381088" y="3827150"/>
            <a:ext cx="2385363" cy="1104475"/>
          </a:xfrm>
          <a:prstGeom prst="rect">
            <a:avLst/>
          </a:prstGeom>
          <a:noFill/>
          <a:ln>
            <a:noFill/>
          </a:ln>
        </p:spPr>
      </p:pic>
      <p:cxnSp>
        <p:nvCxnSpPr>
          <p:cNvPr id="821" name="Google Shape;821;p26"/>
          <p:cNvCxnSpPr/>
          <p:nvPr/>
        </p:nvCxnSpPr>
        <p:spPr>
          <a:xfrm>
            <a:off x="7930550" y="3921950"/>
            <a:ext cx="1216200" cy="900"/>
          </a:xfrm>
          <a:prstGeom prst="straightConnector1">
            <a:avLst/>
          </a:prstGeom>
          <a:noFill/>
          <a:ln w="9525" cap="flat" cmpd="sng">
            <a:solidFill>
              <a:schemeClr val="dk2"/>
            </a:solidFill>
            <a:prstDash val="solid"/>
            <a:round/>
            <a:headEnd type="none" w="med" len="med"/>
            <a:tailEnd type="none" w="med" len="med"/>
          </a:ln>
        </p:spPr>
      </p:cxnSp>
      <p:sp>
        <p:nvSpPr>
          <p:cNvPr id="822" name="Google Shape;822;p26"/>
          <p:cNvSpPr txBox="1">
            <a:spLocks noGrp="1"/>
          </p:cNvSpPr>
          <p:nvPr>
            <p:ph type="title"/>
          </p:nvPr>
        </p:nvSpPr>
        <p:spPr>
          <a:xfrm>
            <a:off x="8176575" y="3610375"/>
            <a:ext cx="870600" cy="26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b="0"/>
              <a:t>Continued</a:t>
            </a:r>
            <a:endParaRPr sz="1100" b="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27"/>
          <p:cNvSpPr txBox="1">
            <a:spLocks noGrp="1"/>
          </p:cNvSpPr>
          <p:nvPr>
            <p:ph type="title"/>
          </p:nvPr>
        </p:nvSpPr>
        <p:spPr>
          <a:xfrm>
            <a:off x="499775" y="1654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 Performance Evaluation</a:t>
            </a:r>
            <a:endParaRPr/>
          </a:p>
        </p:txBody>
      </p:sp>
      <p:sp>
        <p:nvSpPr>
          <p:cNvPr id="828" name="Google Shape;828;p27"/>
          <p:cNvSpPr txBox="1">
            <a:spLocks noGrp="1"/>
          </p:cNvSpPr>
          <p:nvPr>
            <p:ph type="title"/>
          </p:nvPr>
        </p:nvSpPr>
        <p:spPr>
          <a:xfrm>
            <a:off x="647425" y="5637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u="sng"/>
              <a:t>9.1. Implementation of Selected Model: SVM</a:t>
            </a:r>
            <a:endParaRPr sz="2100" u="sng"/>
          </a:p>
        </p:txBody>
      </p:sp>
      <p:sp>
        <p:nvSpPr>
          <p:cNvPr id="829" name="Google Shape;829;p27"/>
          <p:cNvSpPr/>
          <p:nvPr/>
        </p:nvSpPr>
        <p:spPr>
          <a:xfrm>
            <a:off x="2772779" y="1137036"/>
            <a:ext cx="5162623" cy="3622151"/>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27"/>
          <p:cNvGrpSpPr/>
          <p:nvPr/>
        </p:nvGrpSpPr>
        <p:grpSpPr>
          <a:xfrm>
            <a:off x="2870420" y="1243406"/>
            <a:ext cx="4953789" cy="2803584"/>
            <a:chOff x="5912646" y="2939851"/>
            <a:chExt cx="1700117" cy="1395518"/>
          </a:xfrm>
        </p:grpSpPr>
        <p:sp>
          <p:nvSpPr>
            <p:cNvPr id="831" name="Google Shape;831;p27"/>
            <p:cNvSpPr/>
            <p:nvPr/>
          </p:nvSpPr>
          <p:spPr>
            <a:xfrm>
              <a:off x="5941591" y="2939851"/>
              <a:ext cx="1467000" cy="35818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lt1"/>
                  </a:solidFill>
                  <a:latin typeface="Fira Sans Extra Condensed"/>
                  <a:ea typeface="Fira Sans Extra Condensed"/>
                  <a:cs typeface="Fira Sans Extra Condensed"/>
                  <a:sym typeface="Fira Sans Extra Condensed"/>
                </a:rPr>
                <a:t>Applying </a:t>
              </a:r>
              <a:r>
                <a:rPr lang="en" sz="1500" b="1" dirty="0" err="1">
                  <a:solidFill>
                    <a:schemeClr val="lt1"/>
                  </a:solidFill>
                  <a:latin typeface="Fira Sans Extra Condensed"/>
                  <a:ea typeface="Fira Sans Extra Condensed"/>
                  <a:cs typeface="Fira Sans Extra Condensed"/>
                  <a:sym typeface="Fira Sans Extra Condensed"/>
                </a:rPr>
                <a:t>GridSearch</a:t>
              </a:r>
              <a:r>
                <a:rPr lang="en" sz="1500" b="1" dirty="0">
                  <a:solidFill>
                    <a:schemeClr val="lt1"/>
                  </a:solidFill>
                  <a:latin typeface="Fira Sans Extra Condensed"/>
                  <a:ea typeface="Fira Sans Extra Condensed"/>
                  <a:cs typeface="Fira Sans Extra Condensed"/>
                  <a:sym typeface="Fira Sans Extra Condensed"/>
                </a:rPr>
                <a:t> Cross Validation to better tune the hyperparameters of the Support Vector Classifier</a:t>
              </a:r>
              <a:endParaRPr sz="1100" dirty="0">
                <a:solidFill>
                  <a:schemeClr val="lt1"/>
                </a:solidFill>
              </a:endParaRPr>
            </a:p>
          </p:txBody>
        </p:sp>
        <p:sp>
          <p:nvSpPr>
            <p:cNvPr id="832" name="Google Shape;832;p27"/>
            <p:cNvSpPr txBox="1"/>
            <p:nvPr/>
          </p:nvSpPr>
          <p:spPr>
            <a:xfrm>
              <a:off x="5912646" y="3529209"/>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rgbClr val="000000"/>
                </a:solidFill>
                <a:latin typeface="Fira Sans Extra Condensed"/>
                <a:ea typeface="Fira Sans Extra Condensed"/>
                <a:cs typeface="Fira Sans Extra Condensed"/>
                <a:sym typeface="Fira Sans Extra Condensed"/>
              </a:endParaRPr>
            </a:p>
          </p:txBody>
        </p:sp>
        <p:sp>
          <p:nvSpPr>
            <p:cNvPr id="833" name="Google Shape;833;p27"/>
            <p:cNvSpPr txBox="1"/>
            <p:nvPr/>
          </p:nvSpPr>
          <p:spPr>
            <a:xfrm>
              <a:off x="5941591" y="3868803"/>
              <a:ext cx="1671172" cy="4665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Fira Sans Extra Condensed"/>
                  <a:ea typeface="Fira Sans Extra Condensed"/>
                  <a:cs typeface="Fira Sans Extra Condensed"/>
                  <a:sym typeface="Fira Sans Extra Condensed"/>
                </a:rPr>
                <a:t>We use Grid Search Cross Validation to find the best hyperparameters for the Support Vector Classifier, inputting a param grid to the cross validator to find the most optimal parameters for our model. The following are out best params:</a:t>
              </a:r>
              <a:endParaRPr sz="1200" dirty="0">
                <a:latin typeface="Fira Sans Extra Condensed"/>
                <a:ea typeface="Fira Sans Extra Condensed"/>
                <a:cs typeface="Fira Sans Extra Condensed"/>
                <a:sym typeface="Fira Sans Extra Condensed"/>
              </a:endParaRPr>
            </a:p>
          </p:txBody>
        </p:sp>
        <p:sp>
          <p:nvSpPr>
            <p:cNvPr id="834" name="Google Shape;834;p27"/>
            <p:cNvSpPr txBox="1"/>
            <p:nvPr/>
          </p:nvSpPr>
          <p:spPr>
            <a:xfrm>
              <a:off x="7313934" y="3093700"/>
              <a:ext cx="234600" cy="14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1"/>
                  </a:solidFill>
                  <a:latin typeface="Fira Sans Extra Condensed"/>
                  <a:ea typeface="Fira Sans Extra Condensed"/>
                  <a:cs typeface="Fira Sans Extra Condensed"/>
                  <a:sym typeface="Fira Sans Extra Condensed"/>
                </a:rPr>
                <a:t>08</a:t>
              </a:r>
              <a:endParaRPr b="1" dirty="0">
                <a:solidFill>
                  <a:schemeClr val="accent1"/>
                </a:solidFill>
                <a:latin typeface="Fira Sans Extra Condensed"/>
                <a:ea typeface="Fira Sans Extra Condensed"/>
                <a:cs typeface="Fira Sans Extra Condensed"/>
                <a:sym typeface="Fira Sans Extra Condensed"/>
              </a:endParaRPr>
            </a:p>
          </p:txBody>
        </p:sp>
      </p:grpSp>
      <p:cxnSp>
        <p:nvCxnSpPr>
          <p:cNvPr id="837" name="Google Shape;837;p27"/>
          <p:cNvCxnSpPr>
            <a:cxnSpLocks/>
            <a:stCxn id="829" idx="3"/>
          </p:cNvCxnSpPr>
          <p:nvPr/>
        </p:nvCxnSpPr>
        <p:spPr>
          <a:xfrm>
            <a:off x="7935402" y="2948112"/>
            <a:ext cx="1208598" cy="0"/>
          </a:xfrm>
          <a:prstGeom prst="straightConnector1">
            <a:avLst/>
          </a:prstGeom>
          <a:noFill/>
          <a:ln w="9525" cap="flat" cmpd="sng">
            <a:solidFill>
              <a:schemeClr val="dk2"/>
            </a:solidFill>
            <a:prstDash val="solid"/>
            <a:round/>
            <a:headEnd type="none" w="med" len="med"/>
            <a:tailEnd type="none" w="med" len="med"/>
          </a:ln>
        </p:spPr>
      </p:cxnSp>
      <p:sp>
        <p:nvSpPr>
          <p:cNvPr id="838" name="Google Shape;838;p27"/>
          <p:cNvSpPr txBox="1">
            <a:spLocks noGrp="1"/>
          </p:cNvSpPr>
          <p:nvPr>
            <p:ph type="title"/>
          </p:nvPr>
        </p:nvSpPr>
        <p:spPr>
          <a:xfrm>
            <a:off x="7830846" y="2646727"/>
            <a:ext cx="1450979" cy="38881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b="0" dirty="0"/>
              <a:t>Continued</a:t>
            </a:r>
            <a:endParaRPr sz="1100" b="0" dirty="0"/>
          </a:p>
        </p:txBody>
      </p:sp>
      <p:pic>
        <p:nvPicPr>
          <p:cNvPr id="4" name="Picture 3" descr="A screenshot of a computer&#10;&#10;Description automatically generated">
            <a:extLst>
              <a:ext uri="{FF2B5EF4-FFF2-40B4-BE49-F238E27FC236}">
                <a16:creationId xmlns:a16="http://schemas.microsoft.com/office/drawing/2014/main" id="{BFE47775-E71F-47D1-40C6-35166ECAE47A}"/>
              </a:ext>
            </a:extLst>
          </p:cNvPr>
          <p:cNvPicPr>
            <a:picLocks noChangeAspect="1"/>
          </p:cNvPicPr>
          <p:nvPr/>
        </p:nvPicPr>
        <p:blipFill rotWithShape="1">
          <a:blip r:embed="rId3"/>
          <a:srcRect l="7101" t="15836" r="40207" b="58401"/>
          <a:stretch/>
        </p:blipFill>
        <p:spPr>
          <a:xfrm>
            <a:off x="3116738" y="2009292"/>
            <a:ext cx="3766322" cy="1150906"/>
          </a:xfrm>
          <a:prstGeom prst="rect">
            <a:avLst/>
          </a:prstGeom>
        </p:spPr>
      </p:pic>
      <p:pic>
        <p:nvPicPr>
          <p:cNvPr id="6" name="Picture 5" descr="Text&#10;&#10;Description automatically generated">
            <a:extLst>
              <a:ext uri="{FF2B5EF4-FFF2-40B4-BE49-F238E27FC236}">
                <a16:creationId xmlns:a16="http://schemas.microsoft.com/office/drawing/2014/main" id="{DF71AE2E-3BDB-7849-BF96-6E89E0E22084}"/>
              </a:ext>
            </a:extLst>
          </p:cNvPr>
          <p:cNvPicPr>
            <a:picLocks noChangeAspect="1"/>
          </p:cNvPicPr>
          <p:nvPr/>
        </p:nvPicPr>
        <p:blipFill rotWithShape="1">
          <a:blip r:embed="rId4"/>
          <a:srcRect l="6522" t="18181" r="61208" b="70301"/>
          <a:stretch/>
        </p:blipFill>
        <p:spPr>
          <a:xfrm>
            <a:off x="3582857" y="3928235"/>
            <a:ext cx="2920877" cy="651539"/>
          </a:xfrm>
          <a:prstGeom prst="rect">
            <a:avLst/>
          </a:prstGeom>
        </p:spPr>
      </p:pic>
      <p:sp>
        <p:nvSpPr>
          <p:cNvPr id="20" name="Google Shape;793;p26">
            <a:extLst>
              <a:ext uri="{FF2B5EF4-FFF2-40B4-BE49-F238E27FC236}">
                <a16:creationId xmlns:a16="http://schemas.microsoft.com/office/drawing/2014/main" id="{8F832C15-BB66-A814-8254-65E95EB301EF}"/>
              </a:ext>
            </a:extLst>
          </p:cNvPr>
          <p:cNvSpPr/>
          <p:nvPr/>
        </p:nvSpPr>
        <p:spPr>
          <a:xfrm>
            <a:off x="363153" y="2035419"/>
            <a:ext cx="2107800" cy="1883700"/>
          </a:xfrm>
          <a:prstGeom prst="roundRect">
            <a:avLst>
              <a:gd name="adj" fmla="val 1521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794;p26">
            <a:extLst>
              <a:ext uri="{FF2B5EF4-FFF2-40B4-BE49-F238E27FC236}">
                <a16:creationId xmlns:a16="http://schemas.microsoft.com/office/drawing/2014/main" id="{7DD1A2A9-F284-D43E-769A-C5ECF76CD3BE}"/>
              </a:ext>
            </a:extLst>
          </p:cNvPr>
          <p:cNvGrpSpPr/>
          <p:nvPr/>
        </p:nvGrpSpPr>
        <p:grpSpPr>
          <a:xfrm>
            <a:off x="387056" y="2094069"/>
            <a:ext cx="2143000" cy="468675"/>
            <a:chOff x="2631658" y="961950"/>
            <a:chExt cx="1964253" cy="468675"/>
          </a:xfrm>
        </p:grpSpPr>
        <p:sp>
          <p:nvSpPr>
            <p:cNvPr id="22" name="Google Shape;795;p26">
              <a:extLst>
                <a:ext uri="{FF2B5EF4-FFF2-40B4-BE49-F238E27FC236}">
                  <a16:creationId xmlns:a16="http://schemas.microsoft.com/office/drawing/2014/main" id="{78A55D97-EC2D-843A-E8D3-4F4EFD8FD6DD}"/>
                </a:ext>
              </a:extLst>
            </p:cNvPr>
            <p:cNvSpPr/>
            <p:nvPr/>
          </p:nvSpPr>
          <p:spPr>
            <a:xfrm>
              <a:off x="2631658" y="961950"/>
              <a:ext cx="1715700" cy="4686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lvl="0" algn="ctr"/>
              <a:r>
                <a:rPr lang="en-US" sz="800" b="1" dirty="0">
                  <a:solidFill>
                    <a:schemeClr val="lt1"/>
                  </a:solidFill>
                  <a:latin typeface="Fira Sans Extra Condensed"/>
                  <a:ea typeface="Fira Sans Extra Condensed"/>
                  <a:cs typeface="Fira Sans Extra Condensed"/>
                  <a:sym typeface="Fira Sans Extra Condensed"/>
                </a:rPr>
                <a:t>Converting the Columns in arrays (with NumPy) and then Splitting our data into 25% test size</a:t>
              </a:r>
              <a:endParaRPr lang="en-US" sz="800" dirty="0">
                <a:solidFill>
                  <a:schemeClr val="lt1"/>
                </a:solidFill>
              </a:endParaRPr>
            </a:p>
          </p:txBody>
        </p:sp>
        <p:sp>
          <p:nvSpPr>
            <p:cNvPr id="23" name="Google Shape;796;p26">
              <a:extLst>
                <a:ext uri="{FF2B5EF4-FFF2-40B4-BE49-F238E27FC236}">
                  <a16:creationId xmlns:a16="http://schemas.microsoft.com/office/drawing/2014/main" id="{2D8044CB-A9C1-D0F9-B5B5-A2524DEC9B45}"/>
                </a:ext>
              </a:extLst>
            </p:cNvPr>
            <p:cNvSpPr txBox="1"/>
            <p:nvPr/>
          </p:nvSpPr>
          <p:spPr>
            <a:xfrm>
              <a:off x="4247011" y="962025"/>
              <a:ext cx="348900" cy="46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4"/>
                  </a:solidFill>
                  <a:latin typeface="Fira Sans Extra Condensed"/>
                  <a:ea typeface="Fira Sans Extra Condensed"/>
                  <a:cs typeface="Fira Sans Extra Condensed"/>
                  <a:sym typeface="Fira Sans Extra Condensed"/>
                </a:rPr>
                <a:t>07</a:t>
              </a:r>
              <a:endParaRPr b="1" dirty="0">
                <a:solidFill>
                  <a:schemeClr val="accent4"/>
                </a:solidFill>
                <a:latin typeface="Fira Sans Extra Condensed"/>
                <a:ea typeface="Fira Sans Extra Condensed"/>
                <a:cs typeface="Fira Sans Extra Condensed"/>
                <a:sym typeface="Fira Sans Extra Condensed"/>
              </a:endParaRPr>
            </a:p>
          </p:txBody>
        </p:sp>
      </p:grpSp>
      <p:cxnSp>
        <p:nvCxnSpPr>
          <p:cNvPr id="25" name="Google Shape;835;p27">
            <a:extLst>
              <a:ext uri="{FF2B5EF4-FFF2-40B4-BE49-F238E27FC236}">
                <a16:creationId xmlns:a16="http://schemas.microsoft.com/office/drawing/2014/main" id="{FA6F603D-A481-6BCA-AD52-B567B96F7FBC}"/>
              </a:ext>
            </a:extLst>
          </p:cNvPr>
          <p:cNvCxnSpPr>
            <a:cxnSpLocks/>
          </p:cNvCxnSpPr>
          <p:nvPr/>
        </p:nvCxnSpPr>
        <p:spPr>
          <a:xfrm>
            <a:off x="2466446" y="3035544"/>
            <a:ext cx="320040" cy="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835;p27">
            <a:extLst>
              <a:ext uri="{FF2B5EF4-FFF2-40B4-BE49-F238E27FC236}">
                <a16:creationId xmlns:a16="http://schemas.microsoft.com/office/drawing/2014/main" id="{5B762EE5-1A2F-4C5B-7BBE-0029D463CD60}"/>
              </a:ext>
            </a:extLst>
          </p:cNvPr>
          <p:cNvCxnSpPr>
            <a:cxnSpLocks/>
          </p:cNvCxnSpPr>
          <p:nvPr/>
        </p:nvCxnSpPr>
        <p:spPr>
          <a:xfrm>
            <a:off x="2869" y="3124336"/>
            <a:ext cx="365760" cy="0"/>
          </a:xfrm>
          <a:prstGeom prst="straightConnector1">
            <a:avLst/>
          </a:prstGeom>
          <a:noFill/>
          <a:ln w="9525" cap="flat" cmpd="sng">
            <a:solidFill>
              <a:schemeClr val="dk2"/>
            </a:solidFill>
            <a:prstDash val="solid"/>
            <a:round/>
            <a:headEnd type="none" w="med" len="med"/>
            <a:tailEnd type="none" w="med" len="med"/>
          </a:ln>
        </p:spPr>
      </p:cxnSp>
      <p:pic>
        <p:nvPicPr>
          <p:cNvPr id="14" name="Picture 13" descr="Graphical user interface, text&#10;&#10;Description automatically generated">
            <a:extLst>
              <a:ext uri="{FF2B5EF4-FFF2-40B4-BE49-F238E27FC236}">
                <a16:creationId xmlns:a16="http://schemas.microsoft.com/office/drawing/2014/main" id="{2EB1C6E3-B0CF-952E-4FA7-1F4E94D2BB45}"/>
              </a:ext>
            </a:extLst>
          </p:cNvPr>
          <p:cNvPicPr>
            <a:picLocks noChangeAspect="1"/>
          </p:cNvPicPr>
          <p:nvPr/>
        </p:nvPicPr>
        <p:blipFill rotWithShape="1">
          <a:blip r:embed="rId5"/>
          <a:srcRect l="6134" t="33347" r="45460" b="29160"/>
          <a:stretch/>
        </p:blipFill>
        <p:spPr>
          <a:xfrm>
            <a:off x="414261" y="2614108"/>
            <a:ext cx="2007731" cy="9719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8"/>
          <p:cNvSpPr txBox="1">
            <a:spLocks noGrp="1"/>
          </p:cNvSpPr>
          <p:nvPr>
            <p:ph type="title"/>
          </p:nvPr>
        </p:nvSpPr>
        <p:spPr>
          <a:xfrm>
            <a:off x="499775" y="1654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 Performance Evaluation</a:t>
            </a:r>
            <a:endParaRPr/>
          </a:p>
        </p:txBody>
      </p:sp>
      <p:sp>
        <p:nvSpPr>
          <p:cNvPr id="844" name="Google Shape;844;p28"/>
          <p:cNvSpPr txBox="1">
            <a:spLocks noGrp="1"/>
          </p:cNvSpPr>
          <p:nvPr>
            <p:ph type="title"/>
          </p:nvPr>
        </p:nvSpPr>
        <p:spPr>
          <a:xfrm>
            <a:off x="647425" y="5637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u="sng"/>
              <a:t>9.1. Implementation of Selected Model: SVM</a:t>
            </a:r>
            <a:endParaRPr sz="2100" u="sng"/>
          </a:p>
        </p:txBody>
      </p:sp>
      <p:sp>
        <p:nvSpPr>
          <p:cNvPr id="845" name="Google Shape;845;p28"/>
          <p:cNvSpPr/>
          <p:nvPr/>
        </p:nvSpPr>
        <p:spPr>
          <a:xfrm>
            <a:off x="2861225" y="1386425"/>
            <a:ext cx="5757600" cy="3459900"/>
          </a:xfrm>
          <a:prstGeom prst="roundRect">
            <a:avLst>
              <a:gd name="adj" fmla="val 15217"/>
            </a:avLst>
          </a:prstGeom>
          <a:solidFill>
            <a:schemeClr val="accent5">
              <a:lumMod val="60000"/>
              <a:lumOff val="40000"/>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28"/>
          <p:cNvGrpSpPr/>
          <p:nvPr/>
        </p:nvGrpSpPr>
        <p:grpSpPr>
          <a:xfrm>
            <a:off x="3062252" y="1433665"/>
            <a:ext cx="5308819" cy="2216929"/>
            <a:chOff x="5914850" y="2971573"/>
            <a:chExt cx="1633684" cy="1155252"/>
          </a:xfrm>
        </p:grpSpPr>
        <p:sp>
          <p:nvSpPr>
            <p:cNvPr id="847" name="Google Shape;847;p28"/>
            <p:cNvSpPr/>
            <p:nvPr/>
          </p:nvSpPr>
          <p:spPr>
            <a:xfrm>
              <a:off x="6010099" y="2971573"/>
              <a:ext cx="1334400" cy="308700"/>
            </a:xfrm>
            <a:prstGeom prst="roundRect">
              <a:avLst>
                <a:gd name="adj" fmla="val 50000"/>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dirty="0">
                  <a:solidFill>
                    <a:schemeClr val="lt1"/>
                  </a:solidFill>
                  <a:latin typeface="Fira Sans Extra Condensed"/>
                  <a:ea typeface="Fira Sans Extra Condensed"/>
                  <a:cs typeface="Fira Sans Extra Condensed"/>
                  <a:sym typeface="Fira Sans Extra Condensed"/>
                </a:rPr>
                <a:t>Model fitting and prediction</a:t>
              </a:r>
              <a:endParaRPr sz="1100" dirty="0">
                <a:solidFill>
                  <a:schemeClr val="lt1"/>
                </a:solidFill>
              </a:endParaRPr>
            </a:p>
          </p:txBody>
        </p:sp>
        <p:sp>
          <p:nvSpPr>
            <p:cNvPr id="848" name="Google Shape;848;p28"/>
            <p:cNvSpPr txBox="1"/>
            <p:nvPr/>
          </p:nvSpPr>
          <p:spPr>
            <a:xfrm>
              <a:off x="5914850" y="3521425"/>
              <a:ext cx="1467000" cy="60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rgbClr val="000000"/>
                </a:solidFill>
                <a:latin typeface="Fira Sans Extra Condensed"/>
                <a:ea typeface="Fira Sans Extra Condensed"/>
                <a:cs typeface="Fira Sans Extra Condensed"/>
                <a:sym typeface="Fira Sans Extra Condensed"/>
              </a:endParaRPr>
            </a:p>
          </p:txBody>
        </p:sp>
        <p:sp>
          <p:nvSpPr>
            <p:cNvPr id="849" name="Google Shape;849;p28"/>
            <p:cNvSpPr txBox="1"/>
            <p:nvPr/>
          </p:nvSpPr>
          <p:spPr>
            <a:xfrm>
              <a:off x="5954876" y="3364162"/>
              <a:ext cx="1519462" cy="30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Fira Sans Extra Condensed"/>
                  <a:ea typeface="Fira Sans Extra Condensed"/>
                  <a:cs typeface="Fira Sans Extra Condensed"/>
                  <a:sym typeface="Fira Sans Extra Condensed"/>
                </a:rPr>
                <a:t>Lastly applying Supply Vector Classifier to fit our Split data to return the best fit hyperplane dividing it into an accuracy score of</a:t>
              </a:r>
            </a:p>
            <a:p>
              <a:pPr algn="ctr"/>
              <a:r>
                <a:rPr lang="en" sz="1600" b="1" dirty="0">
                  <a:latin typeface="Fira Sans Extra Condensed"/>
                  <a:ea typeface="Fira Sans Extra Condensed"/>
                  <a:cs typeface="Fira Sans Extra Condensed"/>
                  <a:sym typeface="Fira Sans Extra Condensed"/>
                </a:rPr>
                <a:t>0.971820809248555</a:t>
              </a:r>
              <a:endParaRPr sz="1600" b="1" dirty="0">
                <a:solidFill>
                  <a:schemeClr val="dk1"/>
                </a:solidFill>
                <a:latin typeface="Fira Sans Extra Condensed"/>
                <a:ea typeface="Fira Sans Extra Condensed"/>
                <a:cs typeface="Fira Sans Extra Condensed"/>
                <a:sym typeface="Fira Sans Extra Condensed"/>
              </a:endParaRPr>
            </a:p>
          </p:txBody>
        </p:sp>
        <p:sp>
          <p:nvSpPr>
            <p:cNvPr id="850" name="Google Shape;850;p28"/>
            <p:cNvSpPr txBox="1"/>
            <p:nvPr/>
          </p:nvSpPr>
          <p:spPr>
            <a:xfrm>
              <a:off x="7313934" y="3093700"/>
              <a:ext cx="234600" cy="14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dirty="0">
                  <a:solidFill>
                    <a:schemeClr val="accent5">
                      <a:lumMod val="60000"/>
                      <a:lumOff val="40000"/>
                    </a:schemeClr>
                  </a:solidFill>
                  <a:latin typeface="Fira Sans Extra Condensed"/>
                  <a:ea typeface="Fira Sans Extra Condensed"/>
                  <a:cs typeface="Fira Sans Extra Condensed"/>
                  <a:sym typeface="Fira Sans Extra Condensed"/>
                </a:rPr>
                <a:t>09</a:t>
              </a:r>
              <a:endParaRPr b="1" dirty="0">
                <a:solidFill>
                  <a:schemeClr val="accent5">
                    <a:lumMod val="60000"/>
                    <a:lumOff val="40000"/>
                  </a:schemeClr>
                </a:solidFill>
                <a:latin typeface="Fira Sans Extra Condensed"/>
                <a:ea typeface="Fira Sans Extra Condensed"/>
                <a:cs typeface="Fira Sans Extra Condensed"/>
                <a:sym typeface="Fira Sans Extra Condensed"/>
              </a:endParaRPr>
            </a:p>
          </p:txBody>
        </p:sp>
      </p:grpSp>
      <p:cxnSp>
        <p:nvCxnSpPr>
          <p:cNvPr id="851" name="Google Shape;851;p28"/>
          <p:cNvCxnSpPr/>
          <p:nvPr/>
        </p:nvCxnSpPr>
        <p:spPr>
          <a:xfrm rot="10800000" flipH="1">
            <a:off x="-3023" y="3373750"/>
            <a:ext cx="2862900" cy="23700"/>
          </a:xfrm>
          <a:prstGeom prst="straightConnector1">
            <a:avLst/>
          </a:prstGeom>
          <a:noFill/>
          <a:ln w="9525" cap="flat" cmpd="sng">
            <a:solidFill>
              <a:schemeClr val="dk2"/>
            </a:solidFill>
            <a:prstDash val="solid"/>
            <a:round/>
            <a:headEnd type="none" w="med" len="med"/>
            <a:tailEnd type="none" w="med" len="med"/>
          </a:ln>
        </p:spPr>
      </p:cxnSp>
      <p:sp>
        <p:nvSpPr>
          <p:cNvPr id="853" name="Google Shape;853;p28"/>
          <p:cNvSpPr txBox="1">
            <a:spLocks noGrp="1"/>
          </p:cNvSpPr>
          <p:nvPr>
            <p:ph type="title"/>
          </p:nvPr>
        </p:nvSpPr>
        <p:spPr>
          <a:xfrm>
            <a:off x="-113575" y="3082000"/>
            <a:ext cx="16182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b="0"/>
              <a:t>Continued</a:t>
            </a:r>
            <a:endParaRPr sz="1100" b="0"/>
          </a:p>
        </p:txBody>
      </p:sp>
      <p:pic>
        <p:nvPicPr>
          <p:cNvPr id="5" name="Picture 4" descr="Graphical user interface, text&#10;&#10;Description automatically generated">
            <a:extLst>
              <a:ext uri="{FF2B5EF4-FFF2-40B4-BE49-F238E27FC236}">
                <a16:creationId xmlns:a16="http://schemas.microsoft.com/office/drawing/2014/main" id="{D0915129-9B5E-551E-FE97-446D8103D03F}"/>
              </a:ext>
            </a:extLst>
          </p:cNvPr>
          <p:cNvPicPr>
            <a:picLocks noChangeAspect="1"/>
          </p:cNvPicPr>
          <p:nvPr/>
        </p:nvPicPr>
        <p:blipFill rotWithShape="1">
          <a:blip r:embed="rId3"/>
          <a:srcRect l="6038" t="22104" r="45663" b="50000"/>
          <a:stretch/>
        </p:blipFill>
        <p:spPr>
          <a:xfrm>
            <a:off x="3461894" y="2890848"/>
            <a:ext cx="4568548" cy="16492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9"/>
          <p:cNvSpPr txBox="1">
            <a:spLocks noGrp="1"/>
          </p:cNvSpPr>
          <p:nvPr>
            <p:ph type="title"/>
          </p:nvPr>
        </p:nvSpPr>
        <p:spPr>
          <a:xfrm>
            <a:off x="499775" y="1654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 Performance Evaluation</a:t>
            </a:r>
            <a:endParaRPr/>
          </a:p>
        </p:txBody>
      </p:sp>
      <p:sp>
        <p:nvSpPr>
          <p:cNvPr id="859" name="Google Shape;859;p29"/>
          <p:cNvSpPr txBox="1">
            <a:spLocks noGrp="1"/>
          </p:cNvSpPr>
          <p:nvPr>
            <p:ph type="title"/>
          </p:nvPr>
        </p:nvSpPr>
        <p:spPr>
          <a:xfrm>
            <a:off x="647425" y="5637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u="sng"/>
              <a:t>9.2. Performance Evaluation</a:t>
            </a:r>
            <a:endParaRPr sz="2100" u="sng"/>
          </a:p>
        </p:txBody>
      </p:sp>
      <p:sp>
        <p:nvSpPr>
          <p:cNvPr id="860" name="Google Shape;860;p29"/>
          <p:cNvSpPr/>
          <p:nvPr/>
        </p:nvSpPr>
        <p:spPr>
          <a:xfrm>
            <a:off x="1022075" y="1386425"/>
            <a:ext cx="7596600" cy="3279300"/>
          </a:xfrm>
          <a:prstGeom prst="roundRect">
            <a:avLst>
              <a:gd name="adj" fmla="val 15217"/>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1646675" y="1575625"/>
            <a:ext cx="6075600" cy="86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Classification Report with y_test and Predicted Values</a:t>
            </a:r>
            <a:endParaRPr sz="1700" b="1">
              <a:solidFill>
                <a:schemeClr val="lt1"/>
              </a:solidFill>
              <a:latin typeface="Fira Sans Extra Condensed"/>
              <a:ea typeface="Fira Sans Extra Condensed"/>
              <a:cs typeface="Fira Sans Extra Condensed"/>
              <a:sym typeface="Fira Sans Extra Condensed"/>
            </a:endParaRPr>
          </a:p>
        </p:txBody>
      </p:sp>
      <p:pic>
        <p:nvPicPr>
          <p:cNvPr id="3" name="Picture 2" descr="Graphical user interface, text&#10;&#10;Description automatically generated">
            <a:extLst>
              <a:ext uri="{FF2B5EF4-FFF2-40B4-BE49-F238E27FC236}">
                <a16:creationId xmlns:a16="http://schemas.microsoft.com/office/drawing/2014/main" id="{EB4E199B-8B07-2A8B-5313-175305E94361}"/>
              </a:ext>
            </a:extLst>
          </p:cNvPr>
          <p:cNvPicPr>
            <a:picLocks noChangeAspect="1"/>
          </p:cNvPicPr>
          <p:nvPr/>
        </p:nvPicPr>
        <p:blipFill rotWithShape="1">
          <a:blip r:embed="rId3"/>
          <a:srcRect l="6038" t="52621" r="52706" b="19305"/>
          <a:stretch/>
        </p:blipFill>
        <p:spPr>
          <a:xfrm>
            <a:off x="2736650" y="2571750"/>
            <a:ext cx="4163925" cy="17709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10.1. Insights of Decision Making</a:t>
            </a:r>
            <a:endParaRPr/>
          </a:p>
        </p:txBody>
      </p:sp>
      <p:grpSp>
        <p:nvGrpSpPr>
          <p:cNvPr id="868" name="Google Shape;868;p30"/>
          <p:cNvGrpSpPr/>
          <p:nvPr/>
        </p:nvGrpSpPr>
        <p:grpSpPr>
          <a:xfrm>
            <a:off x="523450" y="782873"/>
            <a:ext cx="3051149" cy="613006"/>
            <a:chOff x="457201" y="1099970"/>
            <a:chExt cx="3051149" cy="700898"/>
          </a:xfrm>
        </p:grpSpPr>
        <p:sp>
          <p:nvSpPr>
            <p:cNvPr id="869" name="Google Shape;869;p30"/>
            <p:cNvSpPr/>
            <p:nvPr/>
          </p:nvSpPr>
          <p:spPr>
            <a:xfrm>
              <a:off x="2903850" y="1196369"/>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870" name="Google Shape;870;p30"/>
            <p:cNvSpPr txBox="1"/>
            <p:nvPr/>
          </p:nvSpPr>
          <p:spPr>
            <a:xfrm>
              <a:off x="457201" y="1099970"/>
              <a:ext cx="2498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Confusion Matrix</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871" name="Google Shape;871;p30"/>
          <p:cNvGrpSpPr/>
          <p:nvPr/>
        </p:nvGrpSpPr>
        <p:grpSpPr>
          <a:xfrm>
            <a:off x="457198" y="2363758"/>
            <a:ext cx="2674608" cy="533882"/>
            <a:chOff x="457200" y="2191966"/>
            <a:chExt cx="2498700" cy="748363"/>
          </a:xfrm>
        </p:grpSpPr>
        <p:sp>
          <p:nvSpPr>
            <p:cNvPr id="872" name="Google Shape;872;p30"/>
            <p:cNvSpPr/>
            <p:nvPr/>
          </p:nvSpPr>
          <p:spPr>
            <a:xfrm>
              <a:off x="2319938" y="2191966"/>
              <a:ext cx="546000" cy="72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873" name="Google Shape;873;p30"/>
            <p:cNvSpPr txBox="1"/>
            <p:nvPr/>
          </p:nvSpPr>
          <p:spPr>
            <a:xfrm>
              <a:off x="457200" y="2624429"/>
              <a:ext cx="2498700" cy="31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ROC Curve</a:t>
              </a:r>
              <a:endParaRPr sz="1800" b="1">
                <a:solidFill>
                  <a:srgbClr val="000000"/>
                </a:solidFill>
                <a:latin typeface="Fira Sans Extra Condensed"/>
                <a:ea typeface="Fira Sans Extra Condensed"/>
                <a:cs typeface="Fira Sans Extra Condensed"/>
                <a:sym typeface="Fira Sans Extra Condensed"/>
              </a:endParaRPr>
            </a:p>
          </p:txBody>
        </p:sp>
      </p:grpSp>
      <p:sp>
        <p:nvSpPr>
          <p:cNvPr id="874" name="Google Shape;874;p30"/>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Fira Sans Extra Condensed"/>
                <a:ea typeface="Fira Sans Extra Condensed"/>
                <a:cs typeface="Fira Sans Extra Condensed"/>
                <a:sym typeface="Fira Sans Extra Condensed"/>
              </a:rPr>
              <a:t>Interpretation Based on the Predicted Model</a:t>
            </a:r>
            <a:endParaRPr sz="1800" b="1" u="sng">
              <a:solidFill>
                <a:srgbClr val="000000"/>
              </a:solidFill>
              <a:latin typeface="Fira Sans Extra Condensed"/>
              <a:ea typeface="Fira Sans Extra Condensed"/>
              <a:cs typeface="Fira Sans Extra Condensed"/>
              <a:sym typeface="Fira Sans Extra Condensed"/>
            </a:endParaRPr>
          </a:p>
        </p:txBody>
      </p:sp>
      <p:sp>
        <p:nvSpPr>
          <p:cNvPr id="875" name="Google Shape;875;p30"/>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6" name="Google Shape;876;p30"/>
          <p:cNvCxnSpPr>
            <a:endCxn id="869" idx="6"/>
          </p:cNvCxnSpPr>
          <p:nvPr/>
        </p:nvCxnSpPr>
        <p:spPr>
          <a:xfrm rot="10800000">
            <a:off x="3574599" y="1131531"/>
            <a:ext cx="3698400" cy="1286400"/>
          </a:xfrm>
          <a:prstGeom prst="straightConnector1">
            <a:avLst/>
          </a:prstGeom>
          <a:noFill/>
          <a:ln w="9525" cap="flat" cmpd="sng">
            <a:solidFill>
              <a:schemeClr val="lt2"/>
            </a:solidFill>
            <a:prstDash val="solid"/>
            <a:round/>
            <a:headEnd type="none" w="med" len="med"/>
            <a:tailEnd type="none" w="med" len="med"/>
          </a:ln>
        </p:spPr>
      </p:cxnSp>
      <p:cxnSp>
        <p:nvCxnSpPr>
          <p:cNvPr id="877" name="Google Shape;877;p30"/>
          <p:cNvCxnSpPr>
            <a:stCxn id="875" idx="6"/>
            <a:endCxn id="872" idx="6"/>
          </p:cNvCxnSpPr>
          <p:nvPr/>
        </p:nvCxnSpPr>
        <p:spPr>
          <a:xfrm flipH="1">
            <a:off x="3035450" y="2459075"/>
            <a:ext cx="4038600" cy="162900"/>
          </a:xfrm>
          <a:prstGeom prst="straightConnector1">
            <a:avLst/>
          </a:prstGeom>
          <a:noFill/>
          <a:ln w="9525" cap="flat" cmpd="sng">
            <a:solidFill>
              <a:schemeClr val="lt2"/>
            </a:solidFill>
            <a:prstDash val="solid"/>
            <a:round/>
            <a:headEnd type="none" w="med" len="med"/>
            <a:tailEnd type="none" w="med" len="med"/>
          </a:ln>
        </p:spPr>
      </p:cxnSp>
      <p:grpSp>
        <p:nvGrpSpPr>
          <p:cNvPr id="880" name="Google Shape;880;p30"/>
          <p:cNvGrpSpPr/>
          <p:nvPr/>
        </p:nvGrpSpPr>
        <p:grpSpPr>
          <a:xfrm>
            <a:off x="6345182" y="2035647"/>
            <a:ext cx="2341511" cy="2255921"/>
            <a:chOff x="5449625" y="1766394"/>
            <a:chExt cx="3237261" cy="2965585"/>
          </a:xfrm>
        </p:grpSpPr>
        <p:sp>
          <p:nvSpPr>
            <p:cNvPr id="881" name="Google Shape;881;p30"/>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30"/>
          <p:cNvSpPr txBox="1"/>
          <p:nvPr/>
        </p:nvSpPr>
        <p:spPr>
          <a:xfrm>
            <a:off x="2451075" y="1663650"/>
            <a:ext cx="2115000" cy="6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343A40"/>
                </a:solidFill>
                <a:highlight>
                  <a:srgbClr val="FFFFFF"/>
                </a:highlight>
                <a:latin typeface="Fira Sans Extra Condensed"/>
                <a:ea typeface="Fira Sans Extra Condensed"/>
                <a:cs typeface="Fira Sans Extra Condensed"/>
                <a:sym typeface="Fira Sans Extra Condensed"/>
              </a:rPr>
              <a:t>The confusion matrix let us analyze how our classification algorithm is doing from our various other classes of data.</a:t>
            </a:r>
            <a:endParaRPr sz="90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000">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500">
              <a:latin typeface="Roboto"/>
              <a:ea typeface="Roboto"/>
              <a:cs typeface="Roboto"/>
              <a:sym typeface="Roboto"/>
            </a:endParaRPr>
          </a:p>
        </p:txBody>
      </p:sp>
      <p:sp>
        <p:nvSpPr>
          <p:cNvPr id="896" name="Google Shape;896;p30"/>
          <p:cNvSpPr txBox="1"/>
          <p:nvPr/>
        </p:nvSpPr>
        <p:spPr>
          <a:xfrm>
            <a:off x="3234175" y="3633725"/>
            <a:ext cx="2238534" cy="112335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800" dirty="0">
                <a:solidFill>
                  <a:schemeClr val="dk1"/>
                </a:solidFill>
                <a:latin typeface="Fira Sans Extra Condensed"/>
                <a:ea typeface="Fira Sans Extra Condensed"/>
                <a:cs typeface="Fira Sans Extra Condensed"/>
                <a:sym typeface="Fira Sans Extra Condensed"/>
              </a:rPr>
              <a:t> ROC Curve defines</a:t>
            </a:r>
            <a:r>
              <a:rPr lang="en" sz="800" dirty="0">
                <a:solidFill>
                  <a:srgbClr val="343A40"/>
                </a:solidFill>
                <a:highlight>
                  <a:srgbClr val="FFFFFF"/>
                </a:highlight>
                <a:latin typeface="Fira Sans Extra Condensed"/>
                <a:ea typeface="Fira Sans Extra Condensed"/>
                <a:cs typeface="Fira Sans Extra Condensed"/>
                <a:sym typeface="Fira Sans Extra Condensed"/>
              </a:rPr>
              <a:t> the random guess model covering 50% area of ROC curve showing the area of class 0 ROC curve as 0.99, area of class 1 ROC Curve as 0.99, area of Micro-average ROC curve as 0.99 and area of macro-average ROC Curve as 0.99</a:t>
            </a:r>
            <a:endParaRPr sz="800" dirty="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1500" dirty="0">
              <a:latin typeface="Roboto"/>
              <a:ea typeface="Roboto"/>
              <a:cs typeface="Roboto"/>
              <a:sym typeface="Roboto"/>
            </a:endParaRPr>
          </a:p>
        </p:txBody>
      </p:sp>
      <p:grpSp>
        <p:nvGrpSpPr>
          <p:cNvPr id="897" name="Google Shape;897;p30"/>
          <p:cNvGrpSpPr/>
          <p:nvPr/>
        </p:nvGrpSpPr>
        <p:grpSpPr>
          <a:xfrm rot="-362605">
            <a:off x="7072956" y="2126082"/>
            <a:ext cx="472148" cy="472118"/>
            <a:chOff x="-44512325" y="3176075"/>
            <a:chExt cx="300900" cy="300900"/>
          </a:xfrm>
        </p:grpSpPr>
        <p:sp>
          <p:nvSpPr>
            <p:cNvPr id="898" name="Google Shape;898;p3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hart, treemap chart&#10;&#10;Description automatically generated">
            <a:extLst>
              <a:ext uri="{FF2B5EF4-FFF2-40B4-BE49-F238E27FC236}">
                <a16:creationId xmlns:a16="http://schemas.microsoft.com/office/drawing/2014/main" id="{F0BC3E41-C865-8902-B057-4EBA4A6B31DC}"/>
              </a:ext>
            </a:extLst>
          </p:cNvPr>
          <p:cNvPicPr>
            <a:picLocks noChangeAspect="1"/>
          </p:cNvPicPr>
          <p:nvPr/>
        </p:nvPicPr>
        <p:blipFill>
          <a:blip r:embed="rId3"/>
          <a:stretch>
            <a:fillRect/>
          </a:stretch>
        </p:blipFill>
        <p:spPr>
          <a:xfrm>
            <a:off x="733304" y="1064713"/>
            <a:ext cx="1558913" cy="1361032"/>
          </a:xfrm>
          <a:prstGeom prst="rect">
            <a:avLst/>
          </a:prstGeom>
        </p:spPr>
      </p:pic>
      <p:pic>
        <p:nvPicPr>
          <p:cNvPr id="5" name="Picture 4" descr="Chart, line chart, scatter chart&#10;&#10;Description automatically generated">
            <a:extLst>
              <a:ext uri="{FF2B5EF4-FFF2-40B4-BE49-F238E27FC236}">
                <a16:creationId xmlns:a16="http://schemas.microsoft.com/office/drawing/2014/main" id="{3BEE9606-0467-E8F8-AFE0-359A06871BFC}"/>
              </a:ext>
            </a:extLst>
          </p:cNvPr>
          <p:cNvPicPr>
            <a:picLocks noChangeAspect="1"/>
          </p:cNvPicPr>
          <p:nvPr/>
        </p:nvPicPr>
        <p:blipFill>
          <a:blip r:embed="rId4"/>
          <a:stretch>
            <a:fillRect/>
          </a:stretch>
        </p:blipFill>
        <p:spPr>
          <a:xfrm>
            <a:off x="522862" y="2939184"/>
            <a:ext cx="2574945" cy="21387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457200" y="533700"/>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a:t>
            </a:r>
            <a:endParaRPr/>
          </a:p>
        </p:txBody>
      </p:sp>
      <p:grpSp>
        <p:nvGrpSpPr>
          <p:cNvPr id="233" name="Google Shape;233;p14"/>
          <p:cNvGrpSpPr/>
          <p:nvPr/>
        </p:nvGrpSpPr>
        <p:grpSpPr>
          <a:xfrm>
            <a:off x="241225" y="1361051"/>
            <a:ext cx="2224465" cy="545042"/>
            <a:chOff x="3297243" y="1103744"/>
            <a:chExt cx="2653543" cy="597437"/>
          </a:xfrm>
        </p:grpSpPr>
        <p:sp>
          <p:nvSpPr>
            <p:cNvPr id="234" name="Google Shape;234;p14"/>
            <p:cNvSpPr/>
            <p:nvPr/>
          </p:nvSpPr>
          <p:spPr>
            <a:xfrm>
              <a:off x="3297243" y="1109881"/>
              <a:ext cx="589800" cy="59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01</a:t>
              </a:r>
              <a:endParaRPr sz="1300">
                <a:solidFill>
                  <a:schemeClr val="lt1"/>
                </a:solidFill>
              </a:endParaRPr>
            </a:p>
          </p:txBody>
        </p:sp>
        <p:sp>
          <p:nvSpPr>
            <p:cNvPr id="235" name="Google Shape;235;p14"/>
            <p:cNvSpPr txBox="1"/>
            <p:nvPr/>
          </p:nvSpPr>
          <p:spPr>
            <a:xfrm>
              <a:off x="3969586" y="1103744"/>
              <a:ext cx="1981200" cy="59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Project Overview</a:t>
              </a:r>
              <a:endParaRPr sz="1600" b="1">
                <a:solidFill>
                  <a:srgbClr val="000000"/>
                </a:solidFill>
                <a:latin typeface="Fira Sans Extra Condensed"/>
                <a:ea typeface="Fira Sans Extra Condensed"/>
                <a:cs typeface="Fira Sans Extra Condensed"/>
                <a:sym typeface="Fira Sans Extra Condensed"/>
              </a:endParaRPr>
            </a:p>
          </p:txBody>
        </p:sp>
      </p:grpSp>
      <p:grpSp>
        <p:nvGrpSpPr>
          <p:cNvPr id="236" name="Google Shape;236;p14"/>
          <p:cNvGrpSpPr/>
          <p:nvPr/>
        </p:nvGrpSpPr>
        <p:grpSpPr>
          <a:xfrm>
            <a:off x="2534903" y="1291880"/>
            <a:ext cx="2224411" cy="622918"/>
            <a:chOff x="6033350" y="1027924"/>
            <a:chExt cx="2653479" cy="682800"/>
          </a:xfrm>
        </p:grpSpPr>
        <p:sp>
          <p:nvSpPr>
            <p:cNvPr id="237" name="Google Shape;237;p14"/>
            <p:cNvSpPr txBox="1"/>
            <p:nvPr/>
          </p:nvSpPr>
          <p:spPr>
            <a:xfrm>
              <a:off x="6705629" y="1027924"/>
              <a:ext cx="1981200" cy="6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 Sources</a:t>
              </a:r>
              <a:endParaRPr sz="1600" b="1">
                <a:solidFill>
                  <a:srgbClr val="000000"/>
                </a:solidFill>
                <a:latin typeface="Fira Sans Extra Condensed"/>
                <a:ea typeface="Fira Sans Extra Condensed"/>
                <a:cs typeface="Fira Sans Extra Condensed"/>
                <a:sym typeface="Fira Sans Extra Condensed"/>
              </a:endParaRPr>
            </a:p>
          </p:txBody>
        </p:sp>
        <p:sp>
          <p:nvSpPr>
            <p:cNvPr id="238" name="Google Shape;238;p14"/>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04</a:t>
              </a:r>
              <a:endParaRPr sz="1300">
                <a:solidFill>
                  <a:schemeClr val="lt1"/>
                </a:solidFill>
              </a:endParaRPr>
            </a:p>
          </p:txBody>
        </p:sp>
      </p:grpSp>
      <p:grpSp>
        <p:nvGrpSpPr>
          <p:cNvPr id="239" name="Google Shape;239;p14"/>
          <p:cNvGrpSpPr/>
          <p:nvPr/>
        </p:nvGrpSpPr>
        <p:grpSpPr>
          <a:xfrm>
            <a:off x="241229" y="2637485"/>
            <a:ext cx="2224436" cy="622933"/>
            <a:chOff x="3297248" y="2502882"/>
            <a:chExt cx="2653508" cy="682816"/>
          </a:xfrm>
        </p:grpSpPr>
        <p:sp>
          <p:nvSpPr>
            <p:cNvPr id="240" name="Google Shape;240;p14"/>
            <p:cNvSpPr txBox="1"/>
            <p:nvPr/>
          </p:nvSpPr>
          <p:spPr>
            <a:xfrm>
              <a:off x="3969556" y="2502882"/>
              <a:ext cx="1981200" cy="6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Problem Setting</a:t>
              </a:r>
              <a:endParaRPr sz="1600" b="1">
                <a:solidFill>
                  <a:srgbClr val="000000"/>
                </a:solidFill>
                <a:latin typeface="Fira Sans Extra Condensed"/>
                <a:ea typeface="Fira Sans Extra Condensed"/>
                <a:cs typeface="Fira Sans Extra Condensed"/>
                <a:sym typeface="Fira Sans Extra Condensed"/>
              </a:endParaRPr>
            </a:p>
          </p:txBody>
        </p:sp>
        <p:sp>
          <p:nvSpPr>
            <p:cNvPr id="241" name="Google Shape;241;p14"/>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02</a:t>
              </a:r>
              <a:endParaRPr sz="1300">
                <a:solidFill>
                  <a:schemeClr val="lt1"/>
                </a:solidFill>
              </a:endParaRPr>
            </a:p>
          </p:txBody>
        </p:sp>
      </p:grpSp>
      <p:grpSp>
        <p:nvGrpSpPr>
          <p:cNvPr id="242" name="Google Shape;242;p14"/>
          <p:cNvGrpSpPr/>
          <p:nvPr/>
        </p:nvGrpSpPr>
        <p:grpSpPr>
          <a:xfrm>
            <a:off x="241230" y="3983040"/>
            <a:ext cx="2224435" cy="615255"/>
            <a:chOff x="3297248" y="3977786"/>
            <a:chExt cx="2653508" cy="674400"/>
          </a:xfrm>
        </p:grpSpPr>
        <p:sp>
          <p:nvSpPr>
            <p:cNvPr id="243" name="Google Shape;243;p14"/>
            <p:cNvSpPr txBox="1"/>
            <p:nvPr/>
          </p:nvSpPr>
          <p:spPr>
            <a:xfrm>
              <a:off x="3969556" y="3977786"/>
              <a:ext cx="1981200" cy="67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Problem Definition</a:t>
              </a:r>
              <a:endParaRPr sz="1600" b="1">
                <a:solidFill>
                  <a:srgbClr val="000000"/>
                </a:solidFill>
                <a:latin typeface="Fira Sans Extra Condensed"/>
                <a:ea typeface="Fira Sans Extra Condensed"/>
                <a:cs typeface="Fira Sans Extra Condensed"/>
                <a:sym typeface="Fira Sans Extra Condensed"/>
              </a:endParaRPr>
            </a:p>
          </p:txBody>
        </p:sp>
        <p:sp>
          <p:nvSpPr>
            <p:cNvPr id="244" name="Google Shape;244;p14"/>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03</a:t>
              </a:r>
              <a:endParaRPr>
                <a:solidFill>
                  <a:schemeClr val="lt1"/>
                </a:solidFill>
              </a:endParaRPr>
            </a:p>
          </p:txBody>
        </p:sp>
      </p:grpSp>
      <p:grpSp>
        <p:nvGrpSpPr>
          <p:cNvPr id="245" name="Google Shape;245;p14"/>
          <p:cNvGrpSpPr/>
          <p:nvPr/>
        </p:nvGrpSpPr>
        <p:grpSpPr>
          <a:xfrm>
            <a:off x="2534903" y="2636513"/>
            <a:ext cx="2224436" cy="648858"/>
            <a:chOff x="6033350" y="2501817"/>
            <a:chExt cx="2653509" cy="711233"/>
          </a:xfrm>
        </p:grpSpPr>
        <p:sp>
          <p:nvSpPr>
            <p:cNvPr id="246" name="Google Shape;246;p14"/>
            <p:cNvSpPr txBox="1"/>
            <p:nvPr/>
          </p:nvSpPr>
          <p:spPr>
            <a:xfrm>
              <a:off x="6705659" y="2501817"/>
              <a:ext cx="1981200" cy="69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 Description</a:t>
              </a:r>
              <a:endParaRPr sz="1600" b="1">
                <a:solidFill>
                  <a:srgbClr val="000000"/>
                </a:solidFill>
                <a:latin typeface="Fira Sans Extra Condensed"/>
                <a:ea typeface="Fira Sans Extra Condensed"/>
                <a:cs typeface="Fira Sans Extra Condensed"/>
                <a:sym typeface="Fira Sans Extra Condensed"/>
              </a:endParaRPr>
            </a:p>
          </p:txBody>
        </p:sp>
        <p:sp>
          <p:nvSpPr>
            <p:cNvPr id="247" name="Google Shape;247;p14"/>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05</a:t>
              </a:r>
              <a:endParaRPr sz="1300">
                <a:solidFill>
                  <a:schemeClr val="lt1"/>
                </a:solidFill>
              </a:endParaRPr>
            </a:p>
          </p:txBody>
        </p:sp>
      </p:grpSp>
      <p:grpSp>
        <p:nvGrpSpPr>
          <p:cNvPr id="248" name="Google Shape;248;p14"/>
          <p:cNvGrpSpPr/>
          <p:nvPr/>
        </p:nvGrpSpPr>
        <p:grpSpPr>
          <a:xfrm>
            <a:off x="2534903" y="3983083"/>
            <a:ext cx="2224411" cy="622918"/>
            <a:chOff x="6033350" y="3977834"/>
            <a:chExt cx="2653479" cy="682800"/>
          </a:xfrm>
        </p:grpSpPr>
        <p:sp>
          <p:nvSpPr>
            <p:cNvPr id="249" name="Google Shape;249;p14"/>
            <p:cNvSpPr txBox="1"/>
            <p:nvPr/>
          </p:nvSpPr>
          <p:spPr>
            <a:xfrm>
              <a:off x="6705629" y="3977834"/>
              <a:ext cx="1981200" cy="6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 Exploration</a:t>
              </a:r>
              <a:endParaRPr sz="1600" b="1">
                <a:solidFill>
                  <a:srgbClr val="000000"/>
                </a:solidFill>
                <a:latin typeface="Fira Sans Extra Condensed"/>
                <a:ea typeface="Fira Sans Extra Condensed"/>
                <a:cs typeface="Fira Sans Extra Condensed"/>
                <a:sym typeface="Fira Sans Extra Condensed"/>
              </a:endParaRPr>
            </a:p>
          </p:txBody>
        </p:sp>
        <p:sp>
          <p:nvSpPr>
            <p:cNvPr id="250" name="Google Shape;250;p14"/>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06</a:t>
              </a:r>
              <a:endParaRPr sz="1300">
                <a:solidFill>
                  <a:schemeClr val="lt1"/>
                </a:solidFill>
              </a:endParaRPr>
            </a:p>
          </p:txBody>
        </p:sp>
      </p:grpSp>
      <p:cxnSp>
        <p:nvCxnSpPr>
          <p:cNvPr id="251" name="Google Shape;251;p14"/>
          <p:cNvCxnSpPr>
            <a:stCxn id="234" idx="4"/>
            <a:endCxn id="241" idx="0"/>
          </p:cNvCxnSpPr>
          <p:nvPr/>
        </p:nvCxnSpPr>
        <p:spPr>
          <a:xfrm>
            <a:off x="488440" y="1906093"/>
            <a:ext cx="2700" cy="810600"/>
          </a:xfrm>
          <a:prstGeom prst="straightConnector1">
            <a:avLst/>
          </a:prstGeom>
          <a:noFill/>
          <a:ln w="9525" cap="flat" cmpd="sng">
            <a:solidFill>
              <a:schemeClr val="dk2"/>
            </a:solidFill>
            <a:prstDash val="solid"/>
            <a:round/>
            <a:headEnd type="none" w="med" len="med"/>
            <a:tailEnd type="triangle" w="med" len="med"/>
          </a:ln>
        </p:spPr>
      </p:cxnSp>
      <p:cxnSp>
        <p:nvCxnSpPr>
          <p:cNvPr id="252" name="Google Shape;252;p14"/>
          <p:cNvCxnSpPr>
            <a:stCxn id="241" idx="4"/>
            <a:endCxn id="244" idx="0"/>
          </p:cNvCxnSpPr>
          <p:nvPr/>
        </p:nvCxnSpPr>
        <p:spPr>
          <a:xfrm>
            <a:off x="491085" y="3260418"/>
            <a:ext cx="0" cy="793200"/>
          </a:xfrm>
          <a:prstGeom prst="straightConnector1">
            <a:avLst/>
          </a:prstGeom>
          <a:noFill/>
          <a:ln w="9525" cap="flat" cmpd="sng">
            <a:solidFill>
              <a:schemeClr val="dk2"/>
            </a:solidFill>
            <a:prstDash val="solid"/>
            <a:round/>
            <a:headEnd type="none" w="med" len="med"/>
            <a:tailEnd type="triangle" w="med" len="med"/>
          </a:ln>
        </p:spPr>
      </p:cxnSp>
      <p:cxnSp>
        <p:nvCxnSpPr>
          <p:cNvPr id="253" name="Google Shape;253;p14"/>
          <p:cNvCxnSpPr>
            <a:stCxn id="238" idx="4"/>
            <a:endCxn id="247" idx="0"/>
          </p:cNvCxnSpPr>
          <p:nvPr/>
        </p:nvCxnSpPr>
        <p:spPr>
          <a:xfrm>
            <a:off x="2784759" y="1910466"/>
            <a:ext cx="0" cy="831000"/>
          </a:xfrm>
          <a:prstGeom prst="straightConnector1">
            <a:avLst/>
          </a:prstGeom>
          <a:noFill/>
          <a:ln w="9525" cap="flat" cmpd="sng">
            <a:solidFill>
              <a:schemeClr val="dk2"/>
            </a:solidFill>
            <a:prstDash val="solid"/>
            <a:round/>
            <a:headEnd type="none" w="med" len="med"/>
            <a:tailEnd type="triangle" w="med" len="med"/>
          </a:ln>
        </p:spPr>
      </p:cxnSp>
      <p:cxnSp>
        <p:nvCxnSpPr>
          <p:cNvPr id="254" name="Google Shape;254;p14"/>
          <p:cNvCxnSpPr>
            <a:stCxn id="247" idx="4"/>
            <a:endCxn id="250" idx="0"/>
          </p:cNvCxnSpPr>
          <p:nvPr/>
        </p:nvCxnSpPr>
        <p:spPr>
          <a:xfrm>
            <a:off x="2784759" y="3285371"/>
            <a:ext cx="0" cy="768900"/>
          </a:xfrm>
          <a:prstGeom prst="straightConnector1">
            <a:avLst/>
          </a:prstGeom>
          <a:noFill/>
          <a:ln w="9525" cap="flat" cmpd="sng">
            <a:solidFill>
              <a:schemeClr val="dk2"/>
            </a:solidFill>
            <a:prstDash val="solid"/>
            <a:round/>
            <a:headEnd type="none" w="med" len="med"/>
            <a:tailEnd type="triangle" w="med" len="med"/>
          </a:ln>
        </p:spPr>
      </p:cxnSp>
      <p:grpSp>
        <p:nvGrpSpPr>
          <p:cNvPr id="255" name="Google Shape;255;p14"/>
          <p:cNvGrpSpPr/>
          <p:nvPr/>
        </p:nvGrpSpPr>
        <p:grpSpPr>
          <a:xfrm>
            <a:off x="4571990" y="1331151"/>
            <a:ext cx="2199750" cy="607813"/>
            <a:chOff x="3297249" y="1027914"/>
            <a:chExt cx="2653498" cy="678060"/>
          </a:xfrm>
        </p:grpSpPr>
        <p:sp>
          <p:nvSpPr>
            <p:cNvPr id="256" name="Google Shape;256;p14"/>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07</a:t>
              </a:r>
              <a:endParaRPr sz="1300">
                <a:solidFill>
                  <a:schemeClr val="lt1"/>
                </a:solidFill>
              </a:endParaRPr>
            </a:p>
          </p:txBody>
        </p:sp>
        <p:sp>
          <p:nvSpPr>
            <p:cNvPr id="257" name="Google Shape;257;p14"/>
            <p:cNvSpPr txBox="1"/>
            <p:nvPr/>
          </p:nvSpPr>
          <p:spPr>
            <a:xfrm>
              <a:off x="3969547" y="1027914"/>
              <a:ext cx="1981200" cy="67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 Mining tasks</a:t>
              </a:r>
              <a:endParaRPr sz="1600" b="1">
                <a:solidFill>
                  <a:srgbClr val="000000"/>
                </a:solidFill>
                <a:latin typeface="Fira Sans Extra Condensed"/>
                <a:ea typeface="Fira Sans Extra Condensed"/>
                <a:cs typeface="Fira Sans Extra Condensed"/>
                <a:sym typeface="Fira Sans Extra Condensed"/>
              </a:endParaRPr>
            </a:p>
          </p:txBody>
        </p:sp>
      </p:grpSp>
      <p:grpSp>
        <p:nvGrpSpPr>
          <p:cNvPr id="258" name="Google Shape;258;p14"/>
          <p:cNvGrpSpPr/>
          <p:nvPr/>
        </p:nvGrpSpPr>
        <p:grpSpPr>
          <a:xfrm>
            <a:off x="6840218" y="1331151"/>
            <a:ext cx="2199722" cy="607814"/>
            <a:chOff x="6033350" y="1027914"/>
            <a:chExt cx="2653465" cy="678061"/>
          </a:xfrm>
        </p:grpSpPr>
        <p:sp>
          <p:nvSpPr>
            <p:cNvPr id="259" name="Google Shape;259;p14"/>
            <p:cNvSpPr txBox="1"/>
            <p:nvPr/>
          </p:nvSpPr>
          <p:spPr>
            <a:xfrm>
              <a:off x="6705615" y="1027914"/>
              <a:ext cx="1981200" cy="67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Insights of Decision Making</a:t>
              </a:r>
              <a:endParaRPr sz="1600" b="1">
                <a:solidFill>
                  <a:srgbClr val="000000"/>
                </a:solidFill>
                <a:latin typeface="Fira Sans Extra Condensed"/>
                <a:ea typeface="Fira Sans Extra Condensed"/>
                <a:cs typeface="Fira Sans Extra Condensed"/>
                <a:sym typeface="Fira Sans Extra Condensed"/>
              </a:endParaRPr>
            </a:p>
          </p:txBody>
        </p:sp>
        <p:sp>
          <p:nvSpPr>
            <p:cNvPr id="260" name="Google Shape;260;p14"/>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10</a:t>
              </a:r>
              <a:endParaRPr sz="1300">
                <a:solidFill>
                  <a:schemeClr val="lt1"/>
                </a:solidFill>
              </a:endParaRPr>
            </a:p>
          </p:txBody>
        </p:sp>
      </p:grpSp>
      <p:grpSp>
        <p:nvGrpSpPr>
          <p:cNvPr id="261" name="Google Shape;261;p14"/>
          <p:cNvGrpSpPr/>
          <p:nvPr/>
        </p:nvGrpSpPr>
        <p:grpSpPr>
          <a:xfrm>
            <a:off x="4571989" y="2653308"/>
            <a:ext cx="2199751" cy="622819"/>
            <a:chOff x="3297248" y="2502877"/>
            <a:chExt cx="2653499" cy="694800"/>
          </a:xfrm>
        </p:grpSpPr>
        <p:sp>
          <p:nvSpPr>
            <p:cNvPr id="262" name="Google Shape;262;p14"/>
            <p:cNvSpPr txBox="1"/>
            <p:nvPr/>
          </p:nvSpPr>
          <p:spPr>
            <a:xfrm>
              <a:off x="3969547" y="2502877"/>
              <a:ext cx="19812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Data Mining Models/ Methods</a:t>
              </a:r>
              <a:endParaRPr sz="1600" b="1">
                <a:solidFill>
                  <a:srgbClr val="000000"/>
                </a:solidFill>
                <a:latin typeface="Fira Sans Extra Condensed"/>
                <a:ea typeface="Fira Sans Extra Condensed"/>
                <a:cs typeface="Fira Sans Extra Condensed"/>
                <a:sym typeface="Fira Sans Extra Condensed"/>
              </a:endParaRPr>
            </a:p>
          </p:txBody>
        </p:sp>
        <p:sp>
          <p:nvSpPr>
            <p:cNvPr id="263" name="Google Shape;263;p14"/>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08</a:t>
              </a:r>
              <a:endParaRPr sz="1300">
                <a:solidFill>
                  <a:schemeClr val="lt1"/>
                </a:solidFill>
              </a:endParaRPr>
            </a:p>
          </p:txBody>
        </p:sp>
      </p:grpSp>
      <p:grpSp>
        <p:nvGrpSpPr>
          <p:cNvPr id="264" name="Google Shape;264;p14"/>
          <p:cNvGrpSpPr/>
          <p:nvPr/>
        </p:nvGrpSpPr>
        <p:grpSpPr>
          <a:xfrm>
            <a:off x="4571989" y="3975415"/>
            <a:ext cx="2199750" cy="603581"/>
            <a:chOff x="3297248" y="3977784"/>
            <a:chExt cx="2653499" cy="673339"/>
          </a:xfrm>
        </p:grpSpPr>
        <p:sp>
          <p:nvSpPr>
            <p:cNvPr id="265" name="Google Shape;265;p14"/>
            <p:cNvSpPr txBox="1"/>
            <p:nvPr/>
          </p:nvSpPr>
          <p:spPr>
            <a:xfrm>
              <a:off x="3969547" y="3977784"/>
              <a:ext cx="1981200" cy="67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Performance Evaluation</a:t>
              </a:r>
              <a:endParaRPr sz="1600" b="1">
                <a:solidFill>
                  <a:srgbClr val="000000"/>
                </a:solidFill>
                <a:latin typeface="Fira Sans Extra Condensed"/>
                <a:ea typeface="Fira Sans Extra Condensed"/>
                <a:cs typeface="Fira Sans Extra Condensed"/>
                <a:sym typeface="Fira Sans Extra Condensed"/>
              </a:endParaRPr>
            </a:p>
          </p:txBody>
        </p:sp>
        <p:sp>
          <p:nvSpPr>
            <p:cNvPr id="266" name="Google Shape;266;p14"/>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09</a:t>
              </a:r>
              <a:endParaRPr sz="1300">
                <a:solidFill>
                  <a:schemeClr val="lt1"/>
                </a:solidFill>
              </a:endParaRPr>
            </a:p>
          </p:txBody>
        </p:sp>
      </p:grpSp>
      <p:grpSp>
        <p:nvGrpSpPr>
          <p:cNvPr id="267" name="Google Shape;267;p14"/>
          <p:cNvGrpSpPr/>
          <p:nvPr/>
        </p:nvGrpSpPr>
        <p:grpSpPr>
          <a:xfrm>
            <a:off x="6840218" y="2652316"/>
            <a:ext cx="2199772" cy="637591"/>
            <a:chOff x="6033350" y="2501771"/>
            <a:chExt cx="2653525" cy="711279"/>
          </a:xfrm>
        </p:grpSpPr>
        <p:sp>
          <p:nvSpPr>
            <p:cNvPr id="268" name="Google Shape;268;p14"/>
            <p:cNvSpPr txBox="1"/>
            <p:nvPr/>
          </p:nvSpPr>
          <p:spPr>
            <a:xfrm>
              <a:off x="6705675" y="2501771"/>
              <a:ext cx="1981200" cy="69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Impact of Project Outcomes</a:t>
              </a:r>
              <a:endParaRPr sz="1600" b="1">
                <a:solidFill>
                  <a:srgbClr val="000000"/>
                </a:solidFill>
                <a:latin typeface="Fira Sans Extra Condensed"/>
                <a:ea typeface="Fira Sans Extra Condensed"/>
                <a:cs typeface="Fira Sans Extra Condensed"/>
                <a:sym typeface="Fira Sans Extra Condensed"/>
              </a:endParaRPr>
            </a:p>
          </p:txBody>
        </p:sp>
        <p:sp>
          <p:nvSpPr>
            <p:cNvPr id="269" name="Google Shape;269;p14"/>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Fira Sans Extra Condensed"/>
                  <a:ea typeface="Fira Sans Extra Condensed"/>
                  <a:cs typeface="Fira Sans Extra Condensed"/>
                  <a:sym typeface="Fira Sans Extra Condensed"/>
                </a:rPr>
                <a:t>11</a:t>
              </a:r>
              <a:endParaRPr sz="1300">
                <a:solidFill>
                  <a:schemeClr val="lt1"/>
                </a:solidFill>
              </a:endParaRPr>
            </a:p>
          </p:txBody>
        </p:sp>
      </p:grpSp>
      <p:cxnSp>
        <p:nvCxnSpPr>
          <p:cNvPr id="273" name="Google Shape;273;p14"/>
          <p:cNvCxnSpPr>
            <a:stCxn id="256" idx="4"/>
            <a:endCxn id="263" idx="0"/>
          </p:cNvCxnSpPr>
          <p:nvPr/>
        </p:nvCxnSpPr>
        <p:spPr>
          <a:xfrm>
            <a:off x="4819073" y="1938964"/>
            <a:ext cx="0" cy="79200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14"/>
          <p:cNvCxnSpPr>
            <a:stCxn id="263" idx="4"/>
            <a:endCxn id="266" idx="0"/>
          </p:cNvCxnSpPr>
          <p:nvPr/>
        </p:nvCxnSpPr>
        <p:spPr>
          <a:xfrm>
            <a:off x="4819073" y="3265389"/>
            <a:ext cx="0" cy="779400"/>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14"/>
          <p:cNvCxnSpPr>
            <a:stCxn id="260" idx="4"/>
            <a:endCxn id="269" idx="0"/>
          </p:cNvCxnSpPr>
          <p:nvPr/>
        </p:nvCxnSpPr>
        <p:spPr>
          <a:xfrm>
            <a:off x="7087301" y="1938965"/>
            <a:ext cx="0" cy="81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10.2. Insights of Decision Making</a:t>
            </a:r>
            <a:endParaRPr/>
          </a:p>
        </p:txBody>
      </p:sp>
      <p:grpSp>
        <p:nvGrpSpPr>
          <p:cNvPr id="906" name="Google Shape;906;p31"/>
          <p:cNvGrpSpPr/>
          <p:nvPr/>
        </p:nvGrpSpPr>
        <p:grpSpPr>
          <a:xfrm>
            <a:off x="523450" y="782873"/>
            <a:ext cx="3051149" cy="613006"/>
            <a:chOff x="457201" y="1099970"/>
            <a:chExt cx="3051149" cy="700898"/>
          </a:xfrm>
        </p:grpSpPr>
        <p:sp>
          <p:nvSpPr>
            <p:cNvPr id="907" name="Google Shape;907;p31"/>
            <p:cNvSpPr/>
            <p:nvPr/>
          </p:nvSpPr>
          <p:spPr>
            <a:xfrm>
              <a:off x="2903850" y="1196369"/>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908" name="Google Shape;908;p31"/>
            <p:cNvSpPr txBox="1"/>
            <p:nvPr/>
          </p:nvSpPr>
          <p:spPr>
            <a:xfrm>
              <a:off x="457201" y="1099970"/>
              <a:ext cx="2498700" cy="2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Precision-Recall Curve</a:t>
              </a:r>
              <a:endParaRPr sz="1800" b="1">
                <a:solidFill>
                  <a:srgbClr val="000000"/>
                </a:solidFill>
                <a:latin typeface="Fira Sans Extra Condensed"/>
                <a:ea typeface="Fira Sans Extra Condensed"/>
                <a:cs typeface="Fira Sans Extra Condensed"/>
                <a:sym typeface="Fira Sans Extra Condensed"/>
              </a:endParaRPr>
            </a:p>
          </p:txBody>
        </p:sp>
      </p:grpSp>
      <p:grpSp>
        <p:nvGrpSpPr>
          <p:cNvPr id="909" name="Google Shape;909;p31"/>
          <p:cNvGrpSpPr/>
          <p:nvPr/>
        </p:nvGrpSpPr>
        <p:grpSpPr>
          <a:xfrm>
            <a:off x="457200" y="2498033"/>
            <a:ext cx="3070461" cy="516430"/>
            <a:chOff x="457201" y="2380184"/>
            <a:chExt cx="2868518" cy="723900"/>
          </a:xfrm>
        </p:grpSpPr>
        <p:sp>
          <p:nvSpPr>
            <p:cNvPr id="910" name="Google Shape;910;p31"/>
            <p:cNvSpPr/>
            <p:nvPr/>
          </p:nvSpPr>
          <p:spPr>
            <a:xfrm>
              <a:off x="2779719" y="2380184"/>
              <a:ext cx="546000" cy="72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911" name="Google Shape;911;p31"/>
            <p:cNvSpPr txBox="1"/>
            <p:nvPr/>
          </p:nvSpPr>
          <p:spPr>
            <a:xfrm>
              <a:off x="457201" y="2687451"/>
              <a:ext cx="2498700" cy="3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Culminative Gains Curve</a:t>
              </a:r>
              <a:endParaRPr sz="1600" b="1" dirty="0">
                <a:solidFill>
                  <a:srgbClr val="000000"/>
                </a:solidFill>
                <a:latin typeface="Fira Sans Extra Condensed"/>
                <a:ea typeface="Fira Sans Extra Condensed"/>
                <a:cs typeface="Fira Sans Extra Condensed"/>
                <a:sym typeface="Fira Sans Extra Condensed"/>
              </a:endParaRPr>
            </a:p>
          </p:txBody>
        </p:sp>
      </p:grpSp>
      <p:sp>
        <p:nvSpPr>
          <p:cNvPr id="912" name="Google Shape;912;p31"/>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Fira Sans Extra Condensed"/>
                <a:ea typeface="Fira Sans Extra Condensed"/>
                <a:cs typeface="Fira Sans Extra Condensed"/>
                <a:sym typeface="Fira Sans Extra Condensed"/>
              </a:rPr>
              <a:t>Interpretation Based on the Predicted Model</a:t>
            </a:r>
            <a:endParaRPr sz="1800" b="1" u="sng">
              <a:solidFill>
                <a:srgbClr val="000000"/>
              </a:solidFill>
              <a:latin typeface="Fira Sans Extra Condensed"/>
              <a:ea typeface="Fira Sans Extra Condensed"/>
              <a:cs typeface="Fira Sans Extra Condensed"/>
              <a:sym typeface="Fira Sans Extra Condensed"/>
            </a:endParaRPr>
          </a:p>
        </p:txBody>
      </p:sp>
      <p:sp>
        <p:nvSpPr>
          <p:cNvPr id="913" name="Google Shape;913;p31"/>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4" name="Google Shape;914;p31"/>
          <p:cNvCxnSpPr>
            <a:endCxn id="907" idx="6"/>
          </p:cNvCxnSpPr>
          <p:nvPr/>
        </p:nvCxnSpPr>
        <p:spPr>
          <a:xfrm rot="10800000">
            <a:off x="3574599" y="1131531"/>
            <a:ext cx="3698400" cy="12864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31"/>
          <p:cNvCxnSpPr>
            <a:stCxn id="913" idx="6"/>
            <a:endCxn id="910" idx="6"/>
          </p:cNvCxnSpPr>
          <p:nvPr/>
        </p:nvCxnSpPr>
        <p:spPr>
          <a:xfrm flipH="1">
            <a:off x="3527750" y="2459075"/>
            <a:ext cx="3546300" cy="297300"/>
          </a:xfrm>
          <a:prstGeom prst="straightConnector1">
            <a:avLst/>
          </a:prstGeom>
          <a:noFill/>
          <a:ln w="9525" cap="flat" cmpd="sng">
            <a:solidFill>
              <a:schemeClr val="lt2"/>
            </a:solidFill>
            <a:prstDash val="solid"/>
            <a:round/>
            <a:headEnd type="none" w="med" len="med"/>
            <a:tailEnd type="none" w="med" len="med"/>
          </a:ln>
        </p:spPr>
      </p:cxnSp>
      <p:grpSp>
        <p:nvGrpSpPr>
          <p:cNvPr id="916" name="Google Shape;916;p31"/>
          <p:cNvGrpSpPr/>
          <p:nvPr/>
        </p:nvGrpSpPr>
        <p:grpSpPr>
          <a:xfrm>
            <a:off x="6345182" y="2035647"/>
            <a:ext cx="2341511" cy="2255921"/>
            <a:chOff x="5449625" y="1766394"/>
            <a:chExt cx="3237261" cy="2965585"/>
          </a:xfrm>
        </p:grpSpPr>
        <p:sp>
          <p:nvSpPr>
            <p:cNvPr id="917" name="Google Shape;917;p31"/>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31"/>
          <p:cNvSpPr txBox="1"/>
          <p:nvPr/>
        </p:nvSpPr>
        <p:spPr>
          <a:xfrm>
            <a:off x="2451075" y="1591149"/>
            <a:ext cx="2181300" cy="7842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00" dirty="0">
                <a:solidFill>
                  <a:srgbClr val="343A40"/>
                </a:solidFill>
                <a:highlight>
                  <a:srgbClr val="FFFFFF"/>
                </a:highlight>
                <a:latin typeface="Fira Sans Extra Condensed"/>
                <a:ea typeface="Fira Sans Extra Condensed"/>
                <a:cs typeface="Fira Sans Extra Condensed"/>
                <a:sym typeface="Fira Sans Extra Condensed"/>
              </a:rPr>
              <a:t>Target variable ‘Class’ is more than 99% which is good. Therefore, we can assume each class covers more than 95% area so that we can be sure that our model is doing well predicting each class even in an imbalanced dataset situation.</a:t>
            </a:r>
            <a:endParaRPr sz="800" dirty="0">
              <a:solidFill>
                <a:schemeClr val="dk1"/>
              </a:solidFill>
              <a:latin typeface="Fira Sans Extra Condensed"/>
              <a:ea typeface="Fira Sans Extra Condensed"/>
              <a:cs typeface="Fira Sans Extra Condensed"/>
              <a:sym typeface="Fira Sans Extra Condensed"/>
            </a:endParaRPr>
          </a:p>
          <a:p>
            <a:pPr marL="0" lvl="0" indent="0" algn="l" rtl="0">
              <a:lnSpc>
                <a:spcPct val="115000"/>
              </a:lnSpc>
              <a:spcBef>
                <a:spcPts val="0"/>
              </a:spcBef>
              <a:spcAft>
                <a:spcPts val="0"/>
              </a:spcAft>
              <a:buClr>
                <a:schemeClr val="dk1"/>
              </a:buClr>
              <a:buSzPts val="1100"/>
              <a:buFont typeface="Arial"/>
              <a:buNone/>
            </a:pPr>
            <a:endParaRPr sz="800" dirty="0">
              <a:solidFill>
                <a:schemeClr val="dk1"/>
              </a:solidFill>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800" dirty="0">
              <a:solidFill>
                <a:srgbClr val="343A40"/>
              </a:solidFill>
              <a:highlight>
                <a:srgbClr val="FFFFFF"/>
              </a:highlight>
              <a:latin typeface="Fira Sans Extra Condensed"/>
              <a:ea typeface="Fira Sans Extra Condensed"/>
              <a:cs typeface="Fira Sans Extra Condensed"/>
              <a:sym typeface="Fira Sans Extra Condensed"/>
            </a:endParaRPr>
          </a:p>
        </p:txBody>
      </p:sp>
      <p:sp>
        <p:nvSpPr>
          <p:cNvPr id="932" name="Google Shape;932;p31"/>
          <p:cNvSpPr txBox="1"/>
          <p:nvPr/>
        </p:nvSpPr>
        <p:spPr>
          <a:xfrm>
            <a:off x="3489700" y="3335625"/>
            <a:ext cx="2472300" cy="172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a:solidFill>
                  <a:srgbClr val="343A40"/>
                </a:solidFill>
                <a:highlight>
                  <a:srgbClr val="FFFFFF"/>
                </a:highlight>
                <a:latin typeface="Fira Sans Extra Condensed"/>
                <a:ea typeface="Fira Sans Extra Condensed"/>
                <a:cs typeface="Fira Sans Extra Condensed"/>
                <a:sym typeface="Fira Sans Extra Condensed"/>
              </a:rPr>
              <a:t>Percentage of samples in a given category, Class 0 and 1, which were truly predicted by targeting a percentage of the total number of samples, which also means that we took that many percentages of samples from the total percentage that we get from the curve for y-axis are labels which were truly guessed by model from a total number of samples of that class in that many samples. The dashed line in the chart is the baseline curve (random guess model) and our model should perform better than it and both class curves should be above it ideally. </a:t>
            </a:r>
            <a:endParaRPr sz="800">
              <a:solidFill>
                <a:srgbClr val="343A40"/>
              </a:solidFill>
              <a:highlight>
                <a:srgbClr val="FFFFFF"/>
              </a:highlight>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800">
              <a:solidFill>
                <a:schemeClr val="dk1"/>
              </a:solidFill>
              <a:latin typeface="Fira Sans Extra Condensed"/>
              <a:ea typeface="Fira Sans Extra Condensed"/>
              <a:cs typeface="Fira Sans Extra Condensed"/>
              <a:sym typeface="Fira Sans Extra Condensed"/>
            </a:endParaRPr>
          </a:p>
        </p:txBody>
      </p:sp>
      <p:grpSp>
        <p:nvGrpSpPr>
          <p:cNvPr id="933" name="Google Shape;933;p31"/>
          <p:cNvGrpSpPr/>
          <p:nvPr/>
        </p:nvGrpSpPr>
        <p:grpSpPr>
          <a:xfrm rot="-362605">
            <a:off x="7072956" y="2126082"/>
            <a:ext cx="472148" cy="472118"/>
            <a:chOff x="-44512325" y="3176075"/>
            <a:chExt cx="300900" cy="300900"/>
          </a:xfrm>
        </p:grpSpPr>
        <p:sp>
          <p:nvSpPr>
            <p:cNvPr id="934" name="Google Shape;934;p3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hart&#10;&#10;Description automatically generated">
            <a:extLst>
              <a:ext uri="{FF2B5EF4-FFF2-40B4-BE49-F238E27FC236}">
                <a16:creationId xmlns:a16="http://schemas.microsoft.com/office/drawing/2014/main" id="{9E94A72D-EA4D-7AB5-8B95-DE7050E60390}"/>
              </a:ext>
            </a:extLst>
          </p:cNvPr>
          <p:cNvPicPr>
            <a:picLocks noChangeAspect="1"/>
          </p:cNvPicPr>
          <p:nvPr/>
        </p:nvPicPr>
        <p:blipFill>
          <a:blip r:embed="rId3"/>
          <a:stretch>
            <a:fillRect/>
          </a:stretch>
        </p:blipFill>
        <p:spPr>
          <a:xfrm>
            <a:off x="530282" y="1002079"/>
            <a:ext cx="1968779" cy="1635270"/>
          </a:xfrm>
          <a:prstGeom prst="rect">
            <a:avLst/>
          </a:prstGeom>
        </p:spPr>
      </p:pic>
      <p:pic>
        <p:nvPicPr>
          <p:cNvPr id="5" name="Picture 4" descr="Chart, line chart&#10;&#10;Description automatically generated">
            <a:extLst>
              <a:ext uri="{FF2B5EF4-FFF2-40B4-BE49-F238E27FC236}">
                <a16:creationId xmlns:a16="http://schemas.microsoft.com/office/drawing/2014/main" id="{F45DE66B-5933-A6A8-1390-2B6DCA26F13B}"/>
              </a:ext>
            </a:extLst>
          </p:cNvPr>
          <p:cNvPicPr>
            <a:picLocks noChangeAspect="1"/>
          </p:cNvPicPr>
          <p:nvPr/>
        </p:nvPicPr>
        <p:blipFill>
          <a:blip r:embed="rId4"/>
          <a:stretch>
            <a:fillRect/>
          </a:stretch>
        </p:blipFill>
        <p:spPr>
          <a:xfrm>
            <a:off x="341323" y="3053667"/>
            <a:ext cx="2958605" cy="18658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10.3. Insights of Decision Making</a:t>
            </a:r>
            <a:endParaRPr/>
          </a:p>
        </p:txBody>
      </p:sp>
      <p:grpSp>
        <p:nvGrpSpPr>
          <p:cNvPr id="944" name="Google Shape;944;p32"/>
          <p:cNvGrpSpPr/>
          <p:nvPr/>
        </p:nvGrpSpPr>
        <p:grpSpPr>
          <a:xfrm>
            <a:off x="457212" y="1540008"/>
            <a:ext cx="3103549" cy="667854"/>
            <a:chOff x="457213" y="1037284"/>
            <a:chExt cx="2899429" cy="936156"/>
          </a:xfrm>
        </p:grpSpPr>
        <p:sp>
          <p:nvSpPr>
            <p:cNvPr id="945" name="Google Shape;945;p32"/>
            <p:cNvSpPr/>
            <p:nvPr/>
          </p:nvSpPr>
          <p:spPr>
            <a:xfrm>
              <a:off x="2810642" y="1037284"/>
              <a:ext cx="546000" cy="72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sp>
          <p:nvSpPr>
            <p:cNvPr id="946" name="Google Shape;946;p32"/>
            <p:cNvSpPr txBox="1"/>
            <p:nvPr/>
          </p:nvSpPr>
          <p:spPr>
            <a:xfrm>
              <a:off x="457213" y="1193440"/>
              <a:ext cx="2498700" cy="7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Lift Curve</a:t>
              </a:r>
              <a:endParaRPr sz="1600" b="1">
                <a:solidFill>
                  <a:srgbClr val="000000"/>
                </a:solidFill>
                <a:latin typeface="Fira Sans Extra Condensed"/>
                <a:ea typeface="Fira Sans Extra Condensed"/>
                <a:cs typeface="Fira Sans Extra Condensed"/>
                <a:sym typeface="Fira Sans Extra Condensed"/>
              </a:endParaRPr>
            </a:p>
          </p:txBody>
        </p:sp>
      </p:grpSp>
      <p:sp>
        <p:nvSpPr>
          <p:cNvPr id="947" name="Google Shape;947;p32"/>
          <p:cNvSpPr txBox="1"/>
          <p:nvPr/>
        </p:nvSpPr>
        <p:spPr>
          <a:xfrm>
            <a:off x="4572000" y="1055950"/>
            <a:ext cx="4114800" cy="53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latin typeface="Fira Sans Extra Condensed"/>
                <a:ea typeface="Fira Sans Extra Condensed"/>
                <a:cs typeface="Fira Sans Extra Condensed"/>
                <a:sym typeface="Fira Sans Extra Condensed"/>
              </a:rPr>
              <a:t>Interpretation Based on the Predicted Model</a:t>
            </a:r>
            <a:endParaRPr sz="1800" b="1" u="sng">
              <a:solidFill>
                <a:srgbClr val="000000"/>
              </a:solidFill>
              <a:latin typeface="Fira Sans Extra Condensed"/>
              <a:ea typeface="Fira Sans Extra Condensed"/>
              <a:cs typeface="Fira Sans Extra Condensed"/>
              <a:sym typeface="Fira Sans Extra Condensed"/>
            </a:endParaRPr>
          </a:p>
        </p:txBody>
      </p:sp>
      <p:sp>
        <p:nvSpPr>
          <p:cNvPr id="948" name="Google Shape;948;p32"/>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 name="Google Shape;949;p32"/>
          <p:cNvCxnSpPr>
            <a:stCxn id="948" idx="6"/>
            <a:endCxn id="945" idx="6"/>
          </p:cNvCxnSpPr>
          <p:nvPr/>
        </p:nvCxnSpPr>
        <p:spPr>
          <a:xfrm rot="10800000">
            <a:off x="3560750" y="1798175"/>
            <a:ext cx="3513300" cy="660900"/>
          </a:xfrm>
          <a:prstGeom prst="straightConnector1">
            <a:avLst/>
          </a:prstGeom>
          <a:noFill/>
          <a:ln w="9525" cap="flat" cmpd="sng">
            <a:solidFill>
              <a:schemeClr val="lt2"/>
            </a:solidFill>
            <a:prstDash val="solid"/>
            <a:round/>
            <a:headEnd type="none" w="med" len="med"/>
            <a:tailEnd type="none" w="med" len="med"/>
          </a:ln>
        </p:spPr>
      </p:cxnSp>
      <p:grpSp>
        <p:nvGrpSpPr>
          <p:cNvPr id="950" name="Google Shape;950;p32"/>
          <p:cNvGrpSpPr/>
          <p:nvPr/>
        </p:nvGrpSpPr>
        <p:grpSpPr>
          <a:xfrm>
            <a:off x="6345182" y="2035647"/>
            <a:ext cx="2341511" cy="2255921"/>
            <a:chOff x="5449625" y="1766394"/>
            <a:chExt cx="3237261" cy="2965585"/>
          </a:xfrm>
        </p:grpSpPr>
        <p:sp>
          <p:nvSpPr>
            <p:cNvPr id="951" name="Google Shape;951;p32"/>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32"/>
          <p:cNvSpPr txBox="1"/>
          <p:nvPr/>
        </p:nvSpPr>
        <p:spPr>
          <a:xfrm>
            <a:off x="3489700" y="3335625"/>
            <a:ext cx="24723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343A40"/>
                </a:solidFill>
                <a:highlight>
                  <a:srgbClr val="FFFFFF"/>
                </a:highlight>
                <a:latin typeface="Fira Sans Extra Condensed"/>
                <a:ea typeface="Fira Sans Extra Condensed"/>
                <a:cs typeface="Fira Sans Extra Condensed"/>
                <a:sym typeface="Fira Sans Extra Condensed"/>
              </a:rPr>
              <a:t>Cumulating the chart by taking a ratio of cumulative gains for each curve to the baseline and showing this ratio on its y-axis. </a:t>
            </a:r>
            <a:endParaRPr sz="800">
              <a:solidFill>
                <a:schemeClr val="dk1"/>
              </a:solidFill>
              <a:latin typeface="Fira Sans Extra Condensed"/>
              <a:ea typeface="Fira Sans Extra Condensed"/>
              <a:cs typeface="Fira Sans Extra Condensed"/>
              <a:sym typeface="Fira Sans Extra Condensed"/>
            </a:endParaRPr>
          </a:p>
        </p:txBody>
      </p:sp>
      <p:grpSp>
        <p:nvGrpSpPr>
          <p:cNvPr id="966" name="Google Shape;966;p32"/>
          <p:cNvGrpSpPr/>
          <p:nvPr/>
        </p:nvGrpSpPr>
        <p:grpSpPr>
          <a:xfrm rot="-362605">
            <a:off x="7072956" y="2126082"/>
            <a:ext cx="472148" cy="472118"/>
            <a:chOff x="-44512325" y="3176075"/>
            <a:chExt cx="300900" cy="300900"/>
          </a:xfrm>
        </p:grpSpPr>
        <p:sp>
          <p:nvSpPr>
            <p:cNvPr id="967" name="Google Shape;967;p3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Chart, line chart&#10;&#10;Description automatically generated">
            <a:extLst>
              <a:ext uri="{FF2B5EF4-FFF2-40B4-BE49-F238E27FC236}">
                <a16:creationId xmlns:a16="http://schemas.microsoft.com/office/drawing/2014/main" id="{F18A918B-2665-F052-616E-5F94ADE98729}"/>
              </a:ext>
            </a:extLst>
          </p:cNvPr>
          <p:cNvPicPr>
            <a:picLocks noChangeAspect="1"/>
          </p:cNvPicPr>
          <p:nvPr/>
        </p:nvPicPr>
        <p:blipFill>
          <a:blip r:embed="rId3"/>
          <a:stretch>
            <a:fillRect/>
          </a:stretch>
        </p:blipFill>
        <p:spPr>
          <a:xfrm>
            <a:off x="222" y="2186912"/>
            <a:ext cx="3479979" cy="22233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33"/>
          <p:cNvSpPr txBox="1"/>
          <p:nvPr/>
        </p:nvSpPr>
        <p:spPr>
          <a:xfrm>
            <a:off x="2040475" y="1125975"/>
            <a:ext cx="54162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Based on the prediction analysis, this project can be used by many multinational companies to check and make it easier for the users to understand different techniques to breakdown malicious vs benign file type. </a:t>
            </a:r>
            <a:br>
              <a:rPr lang="en">
                <a:latin typeface="Fira Sans Extra Condensed"/>
                <a:ea typeface="Fira Sans Extra Condensed"/>
                <a:cs typeface="Fira Sans Extra Condensed"/>
                <a:sym typeface="Fira Sans Extra Condensed"/>
              </a:rPr>
            </a:br>
            <a:endParaRPr>
              <a:latin typeface="Fira Sans Extra Condensed"/>
              <a:ea typeface="Fira Sans Extra Condensed"/>
              <a:cs typeface="Fira Sans Extra Condensed"/>
              <a:sym typeface="Fira Sans Extra Condensed"/>
            </a:endParaRPr>
          </a:p>
          <a:p>
            <a:pPr marL="457200" lvl="0" indent="-317500" algn="l" rtl="0">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According to the higher accuracy score, we could analyze how SVM Machine learning model classify different outcomes from target variable Class: Malicious vs Benign with respect to Predictive variables. </a:t>
            </a:r>
            <a:endParaRPr>
              <a:latin typeface="Fira Sans Extra Condensed"/>
              <a:ea typeface="Fira Sans Extra Condensed"/>
              <a:cs typeface="Fira Sans Extra Condensed"/>
              <a:sym typeface="Fira Sans Extra Condensed"/>
            </a:endParaRPr>
          </a:p>
        </p:txBody>
      </p:sp>
      <p:sp>
        <p:nvSpPr>
          <p:cNvPr id="973" name="Google Shape;973;p33"/>
          <p:cNvSpPr txBox="1">
            <a:spLocks noGrp="1"/>
          </p:cNvSpPr>
          <p:nvPr>
            <p:ph type="title"/>
          </p:nvPr>
        </p:nvSpPr>
        <p:spPr>
          <a:xfrm>
            <a:off x="457200" y="3550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 Conclusion, Impact &amp; Future Extensions</a:t>
            </a:r>
            <a:endParaRPr dirty="0"/>
          </a:p>
        </p:txBody>
      </p:sp>
      <p:grpSp>
        <p:nvGrpSpPr>
          <p:cNvPr id="974" name="Google Shape;974;p33"/>
          <p:cNvGrpSpPr/>
          <p:nvPr/>
        </p:nvGrpSpPr>
        <p:grpSpPr>
          <a:xfrm>
            <a:off x="3771734" y="3366355"/>
            <a:ext cx="1600554" cy="1636350"/>
            <a:chOff x="3542850" y="1110125"/>
            <a:chExt cx="2058325" cy="3621846"/>
          </a:xfrm>
        </p:grpSpPr>
        <p:grpSp>
          <p:nvGrpSpPr>
            <p:cNvPr id="975" name="Google Shape;975;p33"/>
            <p:cNvGrpSpPr/>
            <p:nvPr/>
          </p:nvGrpSpPr>
          <p:grpSpPr>
            <a:xfrm>
              <a:off x="3668838" y="1110125"/>
              <a:ext cx="1806332" cy="3621846"/>
              <a:chOff x="457200" y="1110125"/>
              <a:chExt cx="1806332" cy="3621846"/>
            </a:xfrm>
          </p:grpSpPr>
          <p:sp>
            <p:nvSpPr>
              <p:cNvPr id="976" name="Google Shape;976;p33"/>
              <p:cNvSpPr/>
              <p:nvPr/>
            </p:nvSpPr>
            <p:spPr>
              <a:xfrm>
                <a:off x="732798" y="1219887"/>
                <a:ext cx="1267116" cy="1408917"/>
              </a:xfrm>
              <a:custGeom>
                <a:avLst/>
                <a:gdLst/>
                <a:ahLst/>
                <a:cxnLst/>
                <a:rect l="l" t="t" r="r" b="b"/>
                <a:pathLst>
                  <a:path w="43026" h="47841" extrusionOk="0">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732798" y="1110125"/>
                <a:ext cx="1267116" cy="235571"/>
              </a:xfrm>
              <a:custGeom>
                <a:avLst/>
                <a:gdLst/>
                <a:ahLst/>
                <a:cxnLst/>
                <a:rect l="l" t="t" r="r" b="b"/>
                <a:pathLst>
                  <a:path w="43026" h="7999" extrusionOk="0">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1610513" y="1175417"/>
                <a:ext cx="82578" cy="82166"/>
              </a:xfrm>
              <a:custGeom>
                <a:avLst/>
                <a:gdLst/>
                <a:ahLst/>
                <a:cxnLst/>
                <a:rect l="l" t="t" r="r" b="b"/>
                <a:pathLst>
                  <a:path w="2804" h="2790" extrusionOk="0">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1743924" y="1175417"/>
                <a:ext cx="82548" cy="82166"/>
              </a:xfrm>
              <a:custGeom>
                <a:avLst/>
                <a:gdLst/>
                <a:ahLst/>
                <a:cxnLst/>
                <a:rect l="l" t="t" r="r" b="b"/>
                <a:pathLst>
                  <a:path w="2803" h="2790" extrusionOk="0">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1872123" y="1175417"/>
                <a:ext cx="82136" cy="82166"/>
              </a:xfrm>
              <a:custGeom>
                <a:avLst/>
                <a:gdLst/>
                <a:ahLst/>
                <a:cxnLst/>
                <a:rect l="l" t="t" r="r" b="b"/>
                <a:pathLst>
                  <a:path w="2789" h="2790" extrusionOk="0">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902669" y="2032308"/>
                <a:ext cx="937806" cy="49712"/>
              </a:xfrm>
              <a:custGeom>
                <a:avLst/>
                <a:gdLst/>
                <a:ahLst/>
                <a:cxnLst/>
                <a:rect l="l" t="t" r="r" b="b"/>
                <a:pathLst>
                  <a:path w="31844" h="1688" extrusionOk="0">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902669" y="2156501"/>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902669" y="2280693"/>
                <a:ext cx="937806" cy="49682"/>
              </a:xfrm>
              <a:custGeom>
                <a:avLst/>
                <a:gdLst/>
                <a:ahLst/>
                <a:cxnLst/>
                <a:rect l="l" t="t" r="r" b="b"/>
                <a:pathLst>
                  <a:path w="31844" h="1687" extrusionOk="0">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902669" y="2405269"/>
                <a:ext cx="937806" cy="49299"/>
              </a:xfrm>
              <a:custGeom>
                <a:avLst/>
                <a:gdLst/>
                <a:ahLst/>
                <a:cxnLst/>
                <a:rect l="l" t="t" r="r" b="b"/>
                <a:pathLst>
                  <a:path w="31844" h="1674" extrusionOk="0">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1266796" y="1647744"/>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1266796" y="1679373"/>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267620" y="1713830"/>
                <a:ext cx="209537" cy="15638"/>
              </a:xfrm>
              <a:custGeom>
                <a:avLst/>
                <a:gdLst/>
                <a:ahLst/>
                <a:cxnLst/>
                <a:rect l="l" t="t" r="r" b="b"/>
                <a:pathLst>
                  <a:path w="7115" h="531" extrusionOk="0">
                    <a:moveTo>
                      <a:pt x="0" y="0"/>
                    </a:moveTo>
                    <a:lnTo>
                      <a:pt x="0" y="531"/>
                    </a:lnTo>
                    <a:lnTo>
                      <a:pt x="7114" y="531"/>
                    </a:lnTo>
                    <a:lnTo>
                      <a:pt x="71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1266796" y="1747492"/>
                <a:ext cx="209566" cy="15638"/>
              </a:xfrm>
              <a:custGeom>
                <a:avLst/>
                <a:gdLst/>
                <a:ahLst/>
                <a:cxnLst/>
                <a:rect l="l" t="t" r="r" b="b"/>
                <a:pathLst>
                  <a:path w="7116" h="531" extrusionOk="0">
                    <a:moveTo>
                      <a:pt x="1" y="0"/>
                    </a:moveTo>
                    <a:lnTo>
                      <a:pt x="1" y="531"/>
                    </a:lnTo>
                    <a:lnTo>
                      <a:pt x="7115" y="531"/>
                    </a:lnTo>
                    <a:lnTo>
                      <a:pt x="71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1266796" y="1779122"/>
                <a:ext cx="209566" cy="15667"/>
              </a:xfrm>
              <a:custGeom>
                <a:avLst/>
                <a:gdLst/>
                <a:ahLst/>
                <a:cxnLst/>
                <a:rect l="l" t="t" r="r" b="b"/>
                <a:pathLst>
                  <a:path w="7116" h="532" extrusionOk="0">
                    <a:moveTo>
                      <a:pt x="1" y="1"/>
                    </a:moveTo>
                    <a:lnTo>
                      <a:pt x="1" y="531"/>
                    </a:lnTo>
                    <a:lnTo>
                      <a:pt x="7115" y="531"/>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1266796" y="1815170"/>
                <a:ext cx="209566" cy="16050"/>
              </a:xfrm>
              <a:custGeom>
                <a:avLst/>
                <a:gdLst/>
                <a:ahLst/>
                <a:cxnLst/>
                <a:rect l="l" t="t" r="r" b="b"/>
                <a:pathLst>
                  <a:path w="7116" h="545" extrusionOk="0">
                    <a:moveTo>
                      <a:pt x="1" y="1"/>
                    </a:moveTo>
                    <a:lnTo>
                      <a:pt x="1" y="545"/>
                    </a:lnTo>
                    <a:lnTo>
                      <a:pt x="7115" y="545"/>
                    </a:lnTo>
                    <a:lnTo>
                      <a:pt x="7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913065" y="1530354"/>
                <a:ext cx="395837" cy="395808"/>
              </a:xfrm>
              <a:custGeom>
                <a:avLst/>
                <a:gdLst/>
                <a:ahLst/>
                <a:cxnLst/>
                <a:rect l="l" t="t" r="r" b="b"/>
                <a:pathLst>
                  <a:path w="13441" h="13440" extrusionOk="0">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1003596" y="1624095"/>
                <a:ext cx="214749" cy="214749"/>
              </a:xfrm>
              <a:custGeom>
                <a:avLst/>
                <a:gdLst/>
                <a:ahLst/>
                <a:cxnLst/>
                <a:rect l="l" t="t" r="r" b="b"/>
                <a:pathLst>
                  <a:path w="7292" h="7292" extrusionOk="0">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1048891" y="1669773"/>
                <a:ext cx="123808" cy="123808"/>
              </a:xfrm>
              <a:custGeom>
                <a:avLst/>
                <a:gdLst/>
                <a:ahLst/>
                <a:cxnLst/>
                <a:rect l="l" t="t" r="r" b="b"/>
                <a:pathLst>
                  <a:path w="4204" h="4204" extrusionOk="0">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1085734" y="1706615"/>
                <a:ext cx="50094" cy="50094"/>
              </a:xfrm>
              <a:custGeom>
                <a:avLst/>
                <a:gdLst/>
                <a:ahLst/>
                <a:cxnLst/>
                <a:rect l="l" t="t" r="r" b="b"/>
                <a:pathLst>
                  <a:path w="1701" h="1701" extrusionOk="0">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1434252" y="1530354"/>
                <a:ext cx="395837" cy="395808"/>
              </a:xfrm>
              <a:custGeom>
                <a:avLst/>
                <a:gdLst/>
                <a:ahLst/>
                <a:cxnLst/>
                <a:rect l="l" t="t" r="r" b="b"/>
                <a:pathLst>
                  <a:path w="13441" h="13440" extrusionOk="0">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1524783" y="1624095"/>
                <a:ext cx="214749" cy="214749"/>
              </a:xfrm>
              <a:custGeom>
                <a:avLst/>
                <a:gdLst/>
                <a:ahLst/>
                <a:cxnLst/>
                <a:rect l="l" t="t" r="r" b="b"/>
                <a:pathLst>
                  <a:path w="7292" h="7292" extrusionOk="0">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1570461" y="1669773"/>
                <a:ext cx="123808" cy="123808"/>
              </a:xfrm>
              <a:custGeom>
                <a:avLst/>
                <a:gdLst/>
                <a:ahLst/>
                <a:cxnLst/>
                <a:rect l="l" t="t" r="r" b="b"/>
                <a:pathLst>
                  <a:path w="4204" h="4204" extrusionOk="0">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1606920" y="1706615"/>
                <a:ext cx="50507" cy="50094"/>
              </a:xfrm>
              <a:custGeom>
                <a:avLst/>
                <a:gdLst/>
                <a:ahLst/>
                <a:cxnLst/>
                <a:rect l="l" t="t" r="r" b="b"/>
                <a:pathLst>
                  <a:path w="1715" h="1701" extrusionOk="0">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86989" y="4500406"/>
                <a:ext cx="1581170" cy="231565"/>
              </a:xfrm>
              <a:custGeom>
                <a:avLst/>
                <a:gdLst/>
                <a:ahLst/>
                <a:cxnLst/>
                <a:rect l="l" t="t" r="r" b="b"/>
                <a:pathLst>
                  <a:path w="53690" h="7863" extrusionOk="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1289237" y="4091810"/>
                <a:ext cx="974294" cy="530012"/>
              </a:xfrm>
              <a:custGeom>
                <a:avLst/>
                <a:gdLst/>
                <a:ahLst/>
                <a:cxnLst/>
                <a:rect l="l" t="t" r="r" b="b"/>
                <a:pathLst>
                  <a:path w="33083" h="17997" extrusionOk="0">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1316067" y="4540459"/>
                <a:ext cx="146661" cy="107404"/>
              </a:xfrm>
              <a:custGeom>
                <a:avLst/>
                <a:gdLst/>
                <a:ahLst/>
                <a:cxnLst/>
                <a:rect l="l" t="t" r="r" b="b"/>
                <a:pathLst>
                  <a:path w="4980" h="3647" extrusionOk="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1429451" y="4518430"/>
                <a:ext cx="74155" cy="135441"/>
              </a:xfrm>
              <a:custGeom>
                <a:avLst/>
                <a:gdLst/>
                <a:ahLst/>
                <a:cxnLst/>
                <a:rect l="l" t="t" r="r" b="b"/>
                <a:pathLst>
                  <a:path w="2518" h="4599" extrusionOk="0">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1060495" y="4451135"/>
                <a:ext cx="355373" cy="256009"/>
              </a:xfrm>
              <a:custGeom>
                <a:avLst/>
                <a:gdLst/>
                <a:ahLst/>
                <a:cxnLst/>
                <a:rect l="l" t="t" r="r" b="b"/>
                <a:pathLst>
                  <a:path w="12067" h="8693" extrusionOk="0">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478022" y="4091810"/>
                <a:ext cx="974677" cy="530012"/>
              </a:xfrm>
              <a:custGeom>
                <a:avLst/>
                <a:gdLst/>
                <a:ahLst/>
                <a:cxnLst/>
                <a:rect l="l" t="t" r="r" b="b"/>
                <a:pathLst>
                  <a:path w="33096" h="17997" extrusionOk="0">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1278812" y="4540459"/>
                <a:ext cx="146661" cy="107404"/>
              </a:xfrm>
              <a:custGeom>
                <a:avLst/>
                <a:gdLst/>
                <a:ahLst/>
                <a:cxnLst/>
                <a:rect l="l" t="t" r="r" b="b"/>
                <a:pathLst>
                  <a:path w="4980" h="3647" extrusionOk="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1238376" y="4518430"/>
                <a:ext cx="73713" cy="135441"/>
              </a:xfrm>
              <a:custGeom>
                <a:avLst/>
                <a:gdLst/>
                <a:ahLst/>
                <a:cxnLst/>
                <a:rect l="l" t="t" r="r" b="b"/>
                <a:pathLst>
                  <a:path w="2503" h="4599" extrusionOk="0">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1325697" y="4451135"/>
                <a:ext cx="355344" cy="256009"/>
              </a:xfrm>
              <a:custGeom>
                <a:avLst/>
                <a:gdLst/>
                <a:ahLst/>
                <a:cxnLst/>
                <a:rect l="l" t="t" r="r" b="b"/>
                <a:pathLst>
                  <a:path w="12066" h="8693" extrusionOk="0">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1031250" y="3196456"/>
                <a:ext cx="642982" cy="1102461"/>
              </a:xfrm>
              <a:custGeom>
                <a:avLst/>
                <a:gdLst/>
                <a:ahLst/>
                <a:cxnLst/>
                <a:rect l="l" t="t" r="r" b="b"/>
                <a:pathLst>
                  <a:path w="21833" h="37435" extrusionOk="0">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1193493" y="2748190"/>
                <a:ext cx="303276" cy="233568"/>
              </a:xfrm>
              <a:custGeom>
                <a:avLst/>
                <a:gdLst/>
                <a:ahLst/>
                <a:cxnLst/>
                <a:rect l="l" t="t" r="r" b="b"/>
                <a:pathLst>
                  <a:path w="10298" h="7931" extrusionOk="0">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1185071" y="3003349"/>
                <a:ext cx="66528" cy="97391"/>
              </a:xfrm>
              <a:custGeom>
                <a:avLst/>
                <a:gdLst/>
                <a:ahLst/>
                <a:cxnLst/>
                <a:rect l="l" t="t" r="r" b="b"/>
                <a:pathLst>
                  <a:path w="2259" h="3307" extrusionOk="0">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1209927" y="3027793"/>
                <a:ext cx="37667" cy="55719"/>
              </a:xfrm>
              <a:custGeom>
                <a:avLst/>
                <a:gdLst/>
                <a:ahLst/>
                <a:cxnLst/>
                <a:rect l="l" t="t" r="r" b="b"/>
                <a:pathLst>
                  <a:path w="1279" h="1892" extrusionOk="0">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1205509" y="3048232"/>
                <a:ext cx="32071" cy="14048"/>
              </a:xfrm>
              <a:custGeom>
                <a:avLst/>
                <a:gdLst/>
                <a:ahLst/>
                <a:cxnLst/>
                <a:rect l="l" t="t" r="r" b="b"/>
                <a:pathLst>
                  <a:path w="1089" h="477" extrusionOk="0">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1437050" y="3003349"/>
                <a:ext cx="66940" cy="97391"/>
              </a:xfrm>
              <a:custGeom>
                <a:avLst/>
                <a:gdLst/>
                <a:ahLst/>
                <a:cxnLst/>
                <a:rect l="l" t="t" r="r" b="b"/>
                <a:pathLst>
                  <a:path w="2273" h="3307" extrusionOk="0">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1441467" y="3027793"/>
                <a:ext cx="37696" cy="55719"/>
              </a:xfrm>
              <a:custGeom>
                <a:avLst/>
                <a:gdLst/>
                <a:ahLst/>
                <a:cxnLst/>
                <a:rect l="l" t="t" r="r" b="b"/>
                <a:pathLst>
                  <a:path w="1280" h="1892" extrusionOk="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1451480" y="3048232"/>
                <a:ext cx="31688" cy="14048"/>
              </a:xfrm>
              <a:custGeom>
                <a:avLst/>
                <a:gdLst/>
                <a:ahLst/>
                <a:cxnLst/>
                <a:rect l="l" t="t" r="r" b="b"/>
                <a:pathLst>
                  <a:path w="1076" h="477" extrusionOk="0">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1265206" y="3118736"/>
                <a:ext cx="163860" cy="141831"/>
              </a:xfrm>
              <a:custGeom>
                <a:avLst/>
                <a:gdLst/>
                <a:ahLst/>
                <a:cxnLst/>
                <a:rect l="l" t="t" r="r" b="b"/>
                <a:pathLst>
                  <a:path w="5564" h="4816" extrusionOk="0">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1267208" y="3118736"/>
                <a:ext cx="154671" cy="98981"/>
              </a:xfrm>
              <a:custGeom>
                <a:avLst/>
                <a:gdLst/>
                <a:ahLst/>
                <a:cxnLst/>
                <a:rect l="l" t="t" r="r" b="b"/>
                <a:pathLst>
                  <a:path w="5252" h="3361" extrusionOk="0">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1215140" y="2894795"/>
                <a:ext cx="255184" cy="304896"/>
              </a:xfrm>
              <a:custGeom>
                <a:avLst/>
                <a:gdLst/>
                <a:ahLst/>
                <a:cxnLst/>
                <a:rect l="l" t="t" r="r" b="b"/>
                <a:pathLst>
                  <a:path w="8665" h="10353" extrusionOk="0">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1245974" y="3062250"/>
                <a:ext cx="48504" cy="24856"/>
              </a:xfrm>
              <a:custGeom>
                <a:avLst/>
                <a:gdLst/>
                <a:ahLst/>
                <a:cxnLst/>
                <a:rect l="l" t="t" r="r" b="b"/>
                <a:pathLst>
                  <a:path w="1647" h="844" extrusionOk="0">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1397792" y="3062250"/>
                <a:ext cx="48504" cy="24856"/>
              </a:xfrm>
              <a:custGeom>
                <a:avLst/>
                <a:gdLst/>
                <a:ahLst/>
                <a:cxnLst/>
                <a:rect l="l" t="t" r="r" b="b"/>
                <a:pathLst>
                  <a:path w="1647" h="844" extrusionOk="0">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1295657" y="3024995"/>
                <a:ext cx="13635" cy="24473"/>
              </a:xfrm>
              <a:custGeom>
                <a:avLst/>
                <a:gdLst/>
                <a:ahLst/>
                <a:cxnLst/>
                <a:rect l="l" t="t" r="r" b="b"/>
                <a:pathLst>
                  <a:path w="463" h="831" extrusionOk="0">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1269623" y="2994161"/>
                <a:ext cx="53687" cy="25651"/>
              </a:xfrm>
              <a:custGeom>
                <a:avLst/>
                <a:gdLst/>
                <a:ahLst/>
                <a:cxnLst/>
                <a:rect l="l" t="t" r="r" b="b"/>
                <a:pathLst>
                  <a:path w="1823" h="871" extrusionOk="0">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1389399" y="3024995"/>
                <a:ext cx="13635" cy="24473"/>
              </a:xfrm>
              <a:custGeom>
                <a:avLst/>
                <a:gdLst/>
                <a:ahLst/>
                <a:cxnLst/>
                <a:rect l="l" t="t" r="r" b="b"/>
                <a:pathLst>
                  <a:path w="463" h="831" extrusionOk="0">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1375380" y="2994161"/>
                <a:ext cx="53687" cy="25651"/>
              </a:xfrm>
              <a:custGeom>
                <a:avLst/>
                <a:gdLst/>
                <a:ahLst/>
                <a:cxnLst/>
                <a:rect l="l" t="t" r="r" b="b"/>
                <a:pathLst>
                  <a:path w="1823" h="871" extrusionOk="0">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1301665" y="3114731"/>
                <a:ext cx="90971" cy="20851"/>
              </a:xfrm>
              <a:custGeom>
                <a:avLst/>
                <a:gdLst/>
                <a:ahLst/>
                <a:cxnLst/>
                <a:rect l="l" t="t" r="r" b="b"/>
                <a:pathLst>
                  <a:path w="3089" h="708" extrusionOk="0">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1338920" y="3023788"/>
                <a:ext cx="25651" cy="74155"/>
              </a:xfrm>
              <a:custGeom>
                <a:avLst/>
                <a:gdLst/>
                <a:ahLst/>
                <a:cxnLst/>
                <a:rect l="l" t="t" r="r" b="b"/>
                <a:pathLst>
                  <a:path w="871" h="2518" extrusionOk="0">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1207129" y="2873561"/>
                <a:ext cx="266817" cy="174697"/>
              </a:xfrm>
              <a:custGeom>
                <a:avLst/>
                <a:gdLst/>
                <a:ahLst/>
                <a:cxnLst/>
                <a:rect l="l" t="t" r="r" b="b"/>
                <a:pathLst>
                  <a:path w="9060" h="5932" extrusionOk="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1257195"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1356944" y="2988536"/>
                <a:ext cx="84963" cy="84963"/>
              </a:xfrm>
              <a:custGeom>
                <a:avLst/>
                <a:gdLst/>
                <a:ahLst/>
                <a:cxnLst/>
                <a:rect l="l" t="t" r="r" b="b"/>
                <a:pathLst>
                  <a:path w="2885" h="2885" extrusionOk="0">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1336918" y="3024995"/>
                <a:ext cx="25268" cy="8452"/>
              </a:xfrm>
              <a:custGeom>
                <a:avLst/>
                <a:gdLst/>
                <a:ahLst/>
                <a:cxnLst/>
                <a:rect l="l" t="t" r="r" b="b"/>
                <a:pathLst>
                  <a:path w="858" h="287" extrusionOk="0">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1436667" y="2998166"/>
                <a:ext cx="42496" cy="26446"/>
              </a:xfrm>
              <a:custGeom>
                <a:avLst/>
                <a:gdLst/>
                <a:ahLst/>
                <a:cxnLst/>
                <a:rect l="l" t="t" r="r" b="b"/>
                <a:pathLst>
                  <a:path w="1443" h="898" extrusionOk="0">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1212312" y="2998166"/>
                <a:ext cx="50919" cy="26446"/>
              </a:xfrm>
              <a:custGeom>
                <a:avLst/>
                <a:gdLst/>
                <a:ahLst/>
                <a:cxnLst/>
                <a:rect l="l" t="t" r="r" b="b"/>
                <a:pathLst>
                  <a:path w="1729" h="898" extrusionOk="0">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857786" y="3259333"/>
                <a:ext cx="410651" cy="1028365"/>
              </a:xfrm>
              <a:custGeom>
                <a:avLst/>
                <a:gdLst/>
                <a:ahLst/>
                <a:cxnLst/>
                <a:rect l="l" t="t" r="r" b="b"/>
                <a:pathLst>
                  <a:path w="13944" h="34919" extrusionOk="0">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1444265" y="3259333"/>
                <a:ext cx="410651" cy="1028365"/>
              </a:xfrm>
              <a:custGeom>
                <a:avLst/>
                <a:gdLst/>
                <a:ahLst/>
                <a:cxnLst/>
                <a:rect l="l" t="t" r="r" b="b"/>
                <a:pathLst>
                  <a:path w="13944" h="34919" extrusionOk="0">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967166" y="3914341"/>
                <a:ext cx="807224" cy="427054"/>
              </a:xfrm>
              <a:custGeom>
                <a:avLst/>
                <a:gdLst/>
                <a:ahLst/>
                <a:cxnLst/>
                <a:rect l="l" t="t" r="r" b="b"/>
                <a:pathLst>
                  <a:path w="27410" h="14501" extrusionOk="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1732704" y="2931667"/>
                <a:ext cx="297268" cy="297268"/>
              </a:xfrm>
              <a:custGeom>
                <a:avLst/>
                <a:gdLst/>
                <a:ahLst/>
                <a:cxnLst/>
                <a:rect l="l" t="t" r="r" b="b"/>
                <a:pathLst>
                  <a:path w="10094" h="10094" extrusionOk="0">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1833660" y="3070673"/>
                <a:ext cx="54512" cy="54512"/>
              </a:xfrm>
              <a:custGeom>
                <a:avLst/>
                <a:gdLst/>
                <a:ahLst/>
                <a:cxnLst/>
                <a:rect l="l" t="t" r="r" b="b"/>
                <a:pathLst>
                  <a:path w="1851" h="1851" extrusionOk="0">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1907787" y="2710523"/>
                <a:ext cx="330105" cy="330105"/>
              </a:xfrm>
              <a:custGeom>
                <a:avLst/>
                <a:gdLst/>
                <a:ahLst/>
                <a:cxnLst/>
                <a:rect l="l" t="t" r="r" b="b"/>
                <a:pathLst>
                  <a:path w="11209" h="11209" extrusionOk="0">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1974669" y="2779820"/>
                <a:ext cx="189923" cy="190306"/>
              </a:xfrm>
              <a:custGeom>
                <a:avLst/>
                <a:gdLst/>
                <a:ahLst/>
                <a:cxnLst/>
                <a:rect l="l" t="t" r="r" b="b"/>
                <a:pathLst>
                  <a:path w="6449" h="6462" extrusionOk="0">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638262" y="2931667"/>
                <a:ext cx="297681" cy="297268"/>
              </a:xfrm>
              <a:custGeom>
                <a:avLst/>
                <a:gdLst/>
                <a:ahLst/>
                <a:cxnLst/>
                <a:rect l="l" t="t" r="r" b="b"/>
                <a:pathLst>
                  <a:path w="10108" h="10094" extrusionOk="0">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780066" y="3070673"/>
                <a:ext cx="54924" cy="54512"/>
              </a:xfrm>
              <a:custGeom>
                <a:avLst/>
                <a:gdLst/>
                <a:ahLst/>
                <a:cxnLst/>
                <a:rect l="l" t="t" r="r" b="b"/>
                <a:pathLst>
                  <a:path w="1865" h="1851" extrusionOk="0">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457200" y="2719329"/>
                <a:ext cx="330105" cy="329722"/>
              </a:xfrm>
              <a:custGeom>
                <a:avLst/>
                <a:gdLst/>
                <a:ahLst/>
                <a:cxnLst/>
                <a:rect l="l" t="t" r="r" b="b"/>
                <a:pathLst>
                  <a:path w="11209" h="11196" extrusionOk="0">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558952" y="2780233"/>
                <a:ext cx="121010" cy="207946"/>
              </a:xfrm>
              <a:custGeom>
                <a:avLst/>
                <a:gdLst/>
                <a:ahLst/>
                <a:cxnLst/>
                <a:rect l="l" t="t" r="r" b="b"/>
                <a:pathLst>
                  <a:path w="4109" h="7061" extrusionOk="0">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538513" y="2794663"/>
                <a:ext cx="161857" cy="179085"/>
              </a:xfrm>
              <a:custGeom>
                <a:avLst/>
                <a:gdLst/>
                <a:ahLst/>
                <a:cxnLst/>
                <a:rect l="l" t="t" r="r" b="b"/>
                <a:pathLst>
                  <a:path w="5496" h="6081" extrusionOk="0">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508061" y="2838721"/>
                <a:ext cx="222760" cy="90971"/>
              </a:xfrm>
              <a:custGeom>
                <a:avLst/>
                <a:gdLst/>
                <a:ahLst/>
                <a:cxnLst/>
                <a:rect l="l" t="t" r="r" b="b"/>
                <a:pathLst>
                  <a:path w="7564" h="3089" extrusionOk="0">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594999" y="2859543"/>
                <a:ext cx="48887" cy="48916"/>
              </a:xfrm>
              <a:custGeom>
                <a:avLst/>
                <a:gdLst/>
                <a:ahLst/>
                <a:cxnLst/>
                <a:rect l="l" t="t" r="r" b="b"/>
                <a:pathLst>
                  <a:path w="1660" h="1661" extrusionOk="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661086" y="2790658"/>
                <a:ext cx="28890" cy="28449"/>
              </a:xfrm>
              <a:custGeom>
                <a:avLst/>
                <a:gdLst/>
                <a:ahLst/>
                <a:cxnLst/>
                <a:rect l="l" t="t" r="r" b="b"/>
                <a:pathLst>
                  <a:path w="981" h="966" extrusionOk="0">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506471" y="2860750"/>
                <a:ext cx="28449" cy="28861"/>
              </a:xfrm>
              <a:custGeom>
                <a:avLst/>
                <a:gdLst/>
                <a:ahLst/>
                <a:cxnLst/>
                <a:rect l="l" t="t" r="r" b="b"/>
                <a:pathLst>
                  <a:path w="966" h="980" extrusionOk="0">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678315" y="2916441"/>
                <a:ext cx="28478" cy="28861"/>
              </a:xfrm>
              <a:custGeom>
                <a:avLst/>
                <a:gdLst/>
                <a:ahLst/>
                <a:cxnLst/>
                <a:rect l="l" t="t" r="r" b="b"/>
                <a:pathLst>
                  <a:path w="967" h="980" extrusionOk="0">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 name="Google Shape;1050;p33"/>
            <p:cNvSpPr/>
            <p:nvPr/>
          </p:nvSpPr>
          <p:spPr>
            <a:xfrm>
              <a:off x="3542850"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5475175" y="2749725"/>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5160850" y="1646150"/>
              <a:ext cx="126000" cy="126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D4F3D90-CEA1-5D82-C669-59D7DCAEA957}"/>
              </a:ext>
            </a:extLst>
          </p:cNvPr>
          <p:cNvSpPr txBox="1"/>
          <p:nvPr/>
        </p:nvSpPr>
        <p:spPr>
          <a:xfrm>
            <a:off x="6623436" y="4441485"/>
            <a:ext cx="1842171" cy="523220"/>
          </a:xfrm>
          <a:prstGeom prst="rect">
            <a:avLst/>
          </a:prstGeom>
          <a:noFill/>
        </p:spPr>
        <p:txBody>
          <a:bodyPr wrap="none" rtlCol="0">
            <a:spAutoFit/>
          </a:bodyPr>
          <a:lstStyle/>
          <a:p>
            <a:r>
              <a:rPr lang="en" sz="2800" b="1" dirty="0">
                <a:latin typeface="Fira Sans Extra Condensed"/>
                <a:cs typeface="Fira Sans Extra Condensed"/>
                <a:sym typeface="Fira Sans Extra Condensed"/>
              </a:rPr>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5"/>
          <p:cNvSpPr/>
          <p:nvPr/>
        </p:nvSpPr>
        <p:spPr>
          <a:xfrm>
            <a:off x="4876800" y="1685925"/>
            <a:ext cx="3819600" cy="26484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457175" y="1685925"/>
            <a:ext cx="3819600" cy="25821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560097" y="1280150"/>
            <a:ext cx="7848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4960660" y="1280150"/>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457200" lvl="0" indent="-406400" algn="ctr" rtl="0">
              <a:spcBef>
                <a:spcPts val="0"/>
              </a:spcBef>
              <a:spcAft>
                <a:spcPts val="0"/>
              </a:spcAft>
              <a:buSzPts val="2800"/>
              <a:buAutoNum type="arabicPeriod"/>
            </a:pPr>
            <a:r>
              <a:rPr lang="en"/>
              <a:t>Project Overview</a:t>
            </a:r>
            <a:endParaRPr/>
          </a:p>
        </p:txBody>
      </p:sp>
      <p:grpSp>
        <p:nvGrpSpPr>
          <p:cNvPr id="286" name="Google Shape;286;p15"/>
          <p:cNvGrpSpPr/>
          <p:nvPr/>
        </p:nvGrpSpPr>
        <p:grpSpPr>
          <a:xfrm>
            <a:off x="716345" y="1436401"/>
            <a:ext cx="472011" cy="472011"/>
            <a:chOff x="1190625" y="238125"/>
            <a:chExt cx="5238750" cy="5238750"/>
          </a:xfrm>
        </p:grpSpPr>
        <p:sp>
          <p:nvSpPr>
            <p:cNvPr id="287" name="Google Shape;287;p15"/>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5"/>
          <p:cNvGrpSpPr/>
          <p:nvPr/>
        </p:nvGrpSpPr>
        <p:grpSpPr>
          <a:xfrm>
            <a:off x="5115047" y="1436307"/>
            <a:ext cx="472142" cy="472112"/>
            <a:chOff x="-44512325" y="3176075"/>
            <a:chExt cx="300900" cy="300900"/>
          </a:xfrm>
        </p:grpSpPr>
        <p:sp>
          <p:nvSpPr>
            <p:cNvPr id="295" name="Google Shape;295;p1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5"/>
          <p:cNvGrpSpPr/>
          <p:nvPr/>
        </p:nvGrpSpPr>
        <p:grpSpPr>
          <a:xfrm>
            <a:off x="695400" y="2159574"/>
            <a:ext cx="3343200" cy="1660026"/>
            <a:chOff x="695400" y="2320074"/>
            <a:chExt cx="3343200" cy="1660026"/>
          </a:xfrm>
        </p:grpSpPr>
        <p:sp>
          <p:nvSpPr>
            <p:cNvPr id="299" name="Google Shape;299;p15"/>
            <p:cNvSpPr txBox="1"/>
            <p:nvPr/>
          </p:nvSpPr>
          <p:spPr>
            <a:xfrm>
              <a:off x="716350" y="2320074"/>
              <a:ext cx="2114400" cy="49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History:</a:t>
              </a:r>
              <a:endParaRPr sz="1800" b="1">
                <a:solidFill>
                  <a:srgbClr val="000000"/>
                </a:solidFill>
                <a:latin typeface="Fira Sans Extra Condensed"/>
                <a:ea typeface="Fira Sans Extra Condensed"/>
                <a:cs typeface="Fira Sans Extra Condensed"/>
                <a:sym typeface="Fira Sans Extra Condensed"/>
              </a:endParaRPr>
            </a:p>
          </p:txBody>
        </p:sp>
        <p:sp>
          <p:nvSpPr>
            <p:cNvPr id="300" name="Google Shape;300;p15"/>
            <p:cNvSpPr txBox="1"/>
            <p:nvPr/>
          </p:nvSpPr>
          <p:spPr>
            <a:xfrm>
              <a:off x="695400" y="2746500"/>
              <a:ext cx="3343200" cy="1233600"/>
            </a:xfrm>
            <a:prstGeom prst="rect">
              <a:avLst/>
            </a:prstGeom>
            <a:noFill/>
            <a:ln>
              <a:noFill/>
            </a:ln>
          </p:spPr>
          <p:txBody>
            <a:bodyPr spcFirstLastPara="1" wrap="square" lIns="91425" tIns="91425" rIns="91425" bIns="91425" anchor="t" anchorCtr="0">
              <a:noAutofit/>
            </a:bodyPr>
            <a:lstStyle/>
            <a:p>
              <a:pPr marL="320040" lvl="0" indent="-298450" algn="l" rtl="0">
                <a:spcBef>
                  <a:spcPts val="0"/>
                </a:spcBef>
                <a:spcAft>
                  <a:spcPts val="0"/>
                </a:spcAft>
                <a:buSzPts val="1100"/>
                <a:buFont typeface="Roboto"/>
                <a:buChar char="●"/>
              </a:pPr>
              <a:r>
                <a:rPr lang="en" sz="1100" dirty="0">
                  <a:latin typeface="Roboto"/>
                  <a:ea typeface="Roboto"/>
                  <a:cs typeface="Roboto"/>
                  <a:sym typeface="Roboto"/>
                </a:rPr>
                <a:t>PDF, Portable Document Format, was created in 1990s by Adobe Systems.</a:t>
              </a:r>
              <a:endParaRPr sz="1100" dirty="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dirty="0">
                  <a:latin typeface="Roboto"/>
                  <a:ea typeface="Roboto"/>
                  <a:cs typeface="Roboto"/>
                  <a:sym typeface="Roboto"/>
                </a:rPr>
                <a:t>Used to share documents, including text formatting and inline images</a:t>
              </a:r>
              <a:endParaRPr sz="1100" dirty="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dirty="0">
                  <a:latin typeface="Roboto"/>
                  <a:ea typeface="Roboto"/>
                  <a:cs typeface="Roboto"/>
                  <a:sym typeface="Roboto"/>
                </a:rPr>
                <a:t>Mutually compatible and readable file type</a:t>
              </a:r>
              <a:endParaRPr sz="1100" dirty="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dirty="0">
                  <a:latin typeface="Roboto"/>
                  <a:ea typeface="Roboto"/>
                  <a:cs typeface="Roboto"/>
                  <a:sym typeface="Roboto"/>
                </a:rPr>
                <a:t>Because of its inclusion of multimedia content embedded, there’s a high possibility of containment of malicious entity</a:t>
              </a:r>
              <a:endParaRPr sz="1100" dirty="0">
                <a:latin typeface="Roboto"/>
                <a:ea typeface="Roboto"/>
                <a:cs typeface="Roboto"/>
                <a:sym typeface="Roboto"/>
              </a:endParaRPr>
            </a:p>
          </p:txBody>
        </p:sp>
      </p:grpSp>
      <p:grpSp>
        <p:nvGrpSpPr>
          <p:cNvPr id="301" name="Google Shape;301;p15"/>
          <p:cNvGrpSpPr/>
          <p:nvPr/>
        </p:nvGrpSpPr>
        <p:grpSpPr>
          <a:xfrm>
            <a:off x="5115000" y="2257075"/>
            <a:ext cx="3343200" cy="1590950"/>
            <a:chOff x="5115000" y="2199925"/>
            <a:chExt cx="3343200" cy="1590950"/>
          </a:xfrm>
        </p:grpSpPr>
        <p:sp>
          <p:nvSpPr>
            <p:cNvPr id="302" name="Google Shape;302;p15"/>
            <p:cNvSpPr txBox="1"/>
            <p:nvPr/>
          </p:nvSpPr>
          <p:spPr>
            <a:xfrm>
              <a:off x="5115000" y="2199925"/>
              <a:ext cx="3343200" cy="43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Goal of the Project and Application of Machine Learning Model:</a:t>
              </a:r>
              <a:endParaRPr sz="1600" b="1" dirty="0">
                <a:solidFill>
                  <a:srgbClr val="000000"/>
                </a:solidFill>
                <a:latin typeface="Fira Sans Extra Condensed"/>
                <a:ea typeface="Fira Sans Extra Condensed"/>
                <a:cs typeface="Fira Sans Extra Condensed"/>
                <a:sym typeface="Fira Sans Extra Condensed"/>
              </a:endParaRPr>
            </a:p>
          </p:txBody>
        </p:sp>
        <p:sp>
          <p:nvSpPr>
            <p:cNvPr id="303" name="Google Shape;303;p15"/>
            <p:cNvSpPr txBox="1"/>
            <p:nvPr/>
          </p:nvSpPr>
          <p:spPr>
            <a:xfrm>
              <a:off x="5115000" y="2657475"/>
              <a:ext cx="3343200" cy="1133400"/>
            </a:xfrm>
            <a:prstGeom prst="rect">
              <a:avLst/>
            </a:prstGeom>
            <a:noFill/>
            <a:ln>
              <a:noFill/>
            </a:ln>
          </p:spPr>
          <p:txBody>
            <a:bodyPr spcFirstLastPara="1" wrap="square" lIns="91425" tIns="91425" rIns="91425" bIns="91425" anchor="t" anchorCtr="0">
              <a:noAutofit/>
            </a:bodyPr>
            <a:lstStyle/>
            <a:p>
              <a:pPr marL="320040" lvl="0" indent="-298450" algn="l" rtl="0">
                <a:spcBef>
                  <a:spcPts val="0"/>
                </a:spcBef>
                <a:spcAft>
                  <a:spcPts val="0"/>
                </a:spcAft>
                <a:buSzPts val="1100"/>
                <a:buFont typeface="Roboto"/>
                <a:buChar char="●"/>
              </a:pPr>
              <a:r>
                <a:rPr lang="en" sz="1100">
                  <a:latin typeface="Roboto"/>
                  <a:ea typeface="Roboto"/>
                  <a:cs typeface="Roboto"/>
                  <a:sym typeface="Roboto"/>
                </a:rPr>
                <a:t>Analyzing the collected pdf dataset</a:t>
              </a:r>
              <a:endParaRPr sz="110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a:latin typeface="Roboto"/>
                  <a:ea typeface="Roboto"/>
                  <a:cs typeface="Roboto"/>
                  <a:sym typeface="Roboto"/>
                </a:rPr>
                <a:t>Applying the Data Mining techniques to understand the data trends between a malicious or benign pdf document.  </a:t>
              </a:r>
              <a:endParaRPr sz="110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a:latin typeface="Roboto"/>
                  <a:ea typeface="Roboto"/>
                  <a:cs typeface="Roboto"/>
                  <a:sym typeface="Roboto"/>
                </a:rPr>
                <a:t>Engineering the Supervised ML Model to quantify the results via previous patterns</a:t>
              </a:r>
              <a:endParaRPr sz="1100">
                <a:latin typeface="Roboto"/>
                <a:ea typeface="Roboto"/>
                <a:cs typeface="Roboto"/>
                <a:sym typeface="Roboto"/>
              </a:endParaRPr>
            </a:p>
            <a:p>
              <a:pPr marL="320040" lvl="0" indent="-298450" algn="l" rtl="0">
                <a:spcBef>
                  <a:spcPts val="0"/>
                </a:spcBef>
                <a:spcAft>
                  <a:spcPts val="0"/>
                </a:spcAft>
                <a:buSzPts val="1100"/>
                <a:buFont typeface="Roboto"/>
                <a:buChar char="●"/>
              </a:pPr>
              <a:r>
                <a:rPr lang="en" sz="1100">
                  <a:latin typeface="Roboto"/>
                  <a:ea typeface="Roboto"/>
                  <a:cs typeface="Roboto"/>
                  <a:sym typeface="Roboto"/>
                </a:rPr>
                <a:t>Evaluation the performance of the ML model.</a:t>
              </a:r>
              <a:endParaRPr sz="1100">
                <a:latin typeface="Roboto"/>
                <a:ea typeface="Roboto"/>
                <a:cs typeface="Roboto"/>
                <a:sym typeface="Roboto"/>
              </a:endParaRPr>
            </a:p>
          </p:txBody>
        </p:sp>
      </p:grpSp>
      <p:sp>
        <p:nvSpPr>
          <p:cNvPr id="304" name="Google Shape;304;p15"/>
          <p:cNvSpPr/>
          <p:nvPr/>
        </p:nvSpPr>
        <p:spPr>
          <a:xfrm>
            <a:off x="4184410" y="2574675"/>
            <a:ext cx="784800" cy="784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305" name="Google Shape;305;p15"/>
          <p:cNvSpPr/>
          <p:nvPr/>
        </p:nvSpPr>
        <p:spPr>
          <a:xfrm>
            <a:off x="4396344" y="2835825"/>
            <a:ext cx="360900" cy="2625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6"/>
          <p:cNvSpPr/>
          <p:nvPr/>
        </p:nvSpPr>
        <p:spPr>
          <a:xfrm>
            <a:off x="457200" y="1361050"/>
            <a:ext cx="2889300" cy="19608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txBox="1"/>
          <p:nvPr/>
        </p:nvSpPr>
        <p:spPr>
          <a:xfrm>
            <a:off x="524973" y="1461818"/>
            <a:ext cx="2708038"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dirty="0">
                <a:latin typeface="Fira Sans Extra Condensed"/>
                <a:ea typeface="Fira Sans Extra Condensed"/>
                <a:cs typeface="Fira Sans Extra Condensed"/>
                <a:sym typeface="Fira Sans Extra Condensed"/>
              </a:rPr>
              <a:t>What Exactly Is Happening?</a:t>
            </a:r>
            <a:endParaRPr sz="1900" b="1" dirty="0">
              <a:solidFill>
                <a:srgbClr val="000000"/>
              </a:solidFill>
              <a:latin typeface="Fira Sans Extra Condensed"/>
              <a:ea typeface="Fira Sans Extra Condensed"/>
              <a:cs typeface="Fira Sans Extra Condensed"/>
              <a:sym typeface="Fira Sans Extra Condensed"/>
            </a:endParaRPr>
          </a:p>
        </p:txBody>
      </p:sp>
      <p:grpSp>
        <p:nvGrpSpPr>
          <p:cNvPr id="312" name="Google Shape;312;p16"/>
          <p:cNvGrpSpPr/>
          <p:nvPr/>
        </p:nvGrpSpPr>
        <p:grpSpPr>
          <a:xfrm>
            <a:off x="922099" y="2151026"/>
            <a:ext cx="1529044" cy="1016114"/>
            <a:chOff x="851113" y="2915825"/>
            <a:chExt cx="2133450" cy="1431550"/>
          </a:xfrm>
        </p:grpSpPr>
        <p:sp>
          <p:nvSpPr>
            <p:cNvPr id="313" name="Google Shape;313;p16"/>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 Problem Setting  </a:t>
            </a:r>
            <a:endParaRPr/>
          </a:p>
        </p:txBody>
      </p:sp>
      <p:sp>
        <p:nvSpPr>
          <p:cNvPr id="363" name="Google Shape;363;p16"/>
          <p:cNvSpPr/>
          <p:nvPr/>
        </p:nvSpPr>
        <p:spPr>
          <a:xfrm>
            <a:off x="1604246" y="2470570"/>
            <a:ext cx="164747" cy="142319"/>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1571113" y="2444275"/>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1604238" y="2500588"/>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1769000" y="1385900"/>
            <a:ext cx="2466000" cy="1140750"/>
          </a:xfrm>
          <a:custGeom>
            <a:avLst/>
            <a:gdLst/>
            <a:ahLst/>
            <a:cxnLst/>
            <a:rect l="l" t="t" r="r" b="b"/>
            <a:pathLst>
              <a:path w="98640" h="45630" extrusionOk="0">
                <a:moveTo>
                  <a:pt x="0" y="45630"/>
                </a:moveTo>
                <a:lnTo>
                  <a:pt x="90156" y="0"/>
                </a:lnTo>
                <a:lnTo>
                  <a:pt x="98640" y="11945"/>
                </a:lnTo>
                <a:close/>
              </a:path>
            </a:pathLst>
          </a:custGeom>
          <a:solidFill>
            <a:srgbClr val="666666">
              <a:alpha val="12549"/>
            </a:srgbClr>
          </a:solidFill>
          <a:ln>
            <a:noFill/>
          </a:ln>
        </p:spPr>
      </p:sp>
      <p:grpSp>
        <p:nvGrpSpPr>
          <p:cNvPr id="368" name="Google Shape;368;p16"/>
          <p:cNvGrpSpPr/>
          <p:nvPr/>
        </p:nvGrpSpPr>
        <p:grpSpPr>
          <a:xfrm>
            <a:off x="3961063" y="1231575"/>
            <a:ext cx="4725888" cy="650100"/>
            <a:chOff x="3961063" y="1231575"/>
            <a:chExt cx="4725888" cy="650100"/>
          </a:xfrm>
        </p:grpSpPr>
        <p:sp>
          <p:nvSpPr>
            <p:cNvPr id="369" name="Google Shape;369;p16"/>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6"/>
          <p:cNvGrpSpPr/>
          <p:nvPr/>
        </p:nvGrpSpPr>
        <p:grpSpPr>
          <a:xfrm>
            <a:off x="4074573" y="1390725"/>
            <a:ext cx="4459827" cy="331825"/>
            <a:chOff x="4074573" y="1390725"/>
            <a:chExt cx="4459827" cy="331825"/>
          </a:xfrm>
        </p:grpSpPr>
        <p:sp>
          <p:nvSpPr>
            <p:cNvPr id="372" name="Google Shape;372;p16"/>
            <p:cNvSpPr txBox="1"/>
            <p:nvPr/>
          </p:nvSpPr>
          <p:spPr>
            <a:xfrm>
              <a:off x="6288600" y="1390750"/>
              <a:ext cx="22458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One format can hold it all</a:t>
              </a:r>
              <a:endParaRPr>
                <a:latin typeface="Roboto"/>
                <a:ea typeface="Roboto"/>
                <a:cs typeface="Roboto"/>
                <a:sym typeface="Roboto"/>
              </a:endParaRPr>
            </a:p>
          </p:txBody>
        </p:sp>
        <p:sp>
          <p:nvSpPr>
            <p:cNvPr id="373" name="Google Shape;373;p16"/>
            <p:cNvSpPr txBox="1"/>
            <p:nvPr/>
          </p:nvSpPr>
          <p:spPr>
            <a:xfrm>
              <a:off x="4074573" y="1390725"/>
              <a:ext cx="1880955"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Popularity of PDFs</a:t>
              </a: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374" name="Google Shape;374;p16"/>
          <p:cNvSpPr/>
          <p:nvPr/>
        </p:nvSpPr>
        <p:spPr>
          <a:xfrm>
            <a:off x="1769000" y="2362200"/>
            <a:ext cx="2293975" cy="325475"/>
          </a:xfrm>
          <a:custGeom>
            <a:avLst/>
            <a:gdLst/>
            <a:ahLst/>
            <a:cxnLst/>
            <a:rect l="l" t="t" r="r" b="b"/>
            <a:pathLst>
              <a:path w="91759" h="13019" extrusionOk="0">
                <a:moveTo>
                  <a:pt x="0" y="12521"/>
                </a:moveTo>
                <a:lnTo>
                  <a:pt x="91759" y="0"/>
                </a:lnTo>
                <a:lnTo>
                  <a:pt x="90122" y="13019"/>
                </a:lnTo>
                <a:close/>
              </a:path>
            </a:pathLst>
          </a:custGeom>
          <a:solidFill>
            <a:srgbClr val="666666">
              <a:alpha val="12549"/>
            </a:srgbClr>
          </a:solidFill>
          <a:ln>
            <a:noFill/>
          </a:ln>
        </p:spPr>
      </p:sp>
      <p:grpSp>
        <p:nvGrpSpPr>
          <p:cNvPr id="375" name="Google Shape;375;p16"/>
          <p:cNvGrpSpPr/>
          <p:nvPr/>
        </p:nvGrpSpPr>
        <p:grpSpPr>
          <a:xfrm>
            <a:off x="3961063" y="2234725"/>
            <a:ext cx="4725888" cy="650100"/>
            <a:chOff x="3961063" y="2234725"/>
            <a:chExt cx="4725888" cy="650100"/>
          </a:xfrm>
        </p:grpSpPr>
        <p:sp>
          <p:nvSpPr>
            <p:cNvPr id="376" name="Google Shape;376;p16"/>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6"/>
          <p:cNvGrpSpPr/>
          <p:nvPr/>
        </p:nvGrpSpPr>
        <p:grpSpPr>
          <a:xfrm>
            <a:off x="4134997" y="2393875"/>
            <a:ext cx="4399453" cy="331800"/>
            <a:chOff x="4134997" y="2393875"/>
            <a:chExt cx="4399453" cy="331800"/>
          </a:xfrm>
        </p:grpSpPr>
        <p:sp>
          <p:nvSpPr>
            <p:cNvPr id="379" name="Google Shape;379;p16"/>
            <p:cNvSpPr txBox="1"/>
            <p:nvPr/>
          </p:nvSpPr>
          <p:spPr>
            <a:xfrm>
              <a:off x="6240350" y="2393875"/>
              <a:ext cx="22941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Roboto"/>
                  <a:ea typeface="Roboto"/>
                  <a:cs typeface="Roboto"/>
                  <a:sym typeface="Roboto"/>
                </a:rPr>
                <a:t>Most reliable and preserves the document formatting</a:t>
              </a:r>
              <a:endParaRPr sz="1300">
                <a:latin typeface="Roboto"/>
                <a:ea typeface="Roboto"/>
                <a:cs typeface="Roboto"/>
                <a:sym typeface="Roboto"/>
              </a:endParaRPr>
            </a:p>
          </p:txBody>
        </p:sp>
        <p:sp>
          <p:nvSpPr>
            <p:cNvPr id="380" name="Google Shape;380;p16"/>
            <p:cNvSpPr txBox="1"/>
            <p:nvPr/>
          </p:nvSpPr>
          <p:spPr>
            <a:xfrm>
              <a:off x="4134997" y="23938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Feasibility</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381" name="Google Shape;381;p16"/>
          <p:cNvGrpSpPr/>
          <p:nvPr/>
        </p:nvGrpSpPr>
        <p:grpSpPr>
          <a:xfrm>
            <a:off x="2625273" y="3642051"/>
            <a:ext cx="4725888" cy="846430"/>
            <a:chOff x="3961063" y="3237875"/>
            <a:chExt cx="4725888" cy="650100"/>
          </a:xfrm>
        </p:grpSpPr>
        <p:sp>
          <p:nvSpPr>
            <p:cNvPr id="382" name="Google Shape;382;p16"/>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16"/>
          <p:cNvGrpSpPr/>
          <p:nvPr/>
        </p:nvGrpSpPr>
        <p:grpSpPr>
          <a:xfrm>
            <a:off x="2799950" y="3760625"/>
            <a:ext cx="4329175" cy="611700"/>
            <a:chOff x="4205300" y="4347375"/>
            <a:chExt cx="4329175" cy="611700"/>
          </a:xfrm>
        </p:grpSpPr>
        <p:sp>
          <p:nvSpPr>
            <p:cNvPr id="385" name="Google Shape;385;p16"/>
            <p:cNvSpPr txBox="1"/>
            <p:nvPr/>
          </p:nvSpPr>
          <p:spPr>
            <a:xfrm>
              <a:off x="6345375" y="4347375"/>
              <a:ext cx="2189100" cy="6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Hackers tend to utilize the advance features by embedding malicious threads to the PDf Documents </a:t>
              </a:r>
              <a:endParaRPr sz="1200">
                <a:latin typeface="Roboto"/>
                <a:ea typeface="Roboto"/>
                <a:cs typeface="Roboto"/>
                <a:sym typeface="Roboto"/>
              </a:endParaRPr>
            </a:p>
          </p:txBody>
        </p:sp>
        <p:sp>
          <p:nvSpPr>
            <p:cNvPr id="386" name="Google Shape;386;p16"/>
            <p:cNvSpPr txBox="1"/>
            <p:nvPr/>
          </p:nvSpPr>
          <p:spPr>
            <a:xfrm>
              <a:off x="4205300" y="4462127"/>
              <a:ext cx="1782300" cy="39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Target for hackers:</a:t>
              </a:r>
              <a:endParaRPr sz="1700" b="1">
                <a:solidFill>
                  <a:schemeClr val="lt1"/>
                </a:solidFill>
                <a:latin typeface="Fira Sans Extra Condensed"/>
                <a:ea typeface="Fira Sans Extra Condensed"/>
                <a:cs typeface="Fira Sans Extra Condensed"/>
                <a:sym typeface="Fira Sans Extra Condensed"/>
              </a:endParaRPr>
            </a:p>
          </p:txBody>
        </p:sp>
      </p:grpSp>
      <p:sp>
        <p:nvSpPr>
          <p:cNvPr id="387" name="Google Shape;387;p16"/>
          <p:cNvSpPr/>
          <p:nvPr/>
        </p:nvSpPr>
        <p:spPr>
          <a:xfrm>
            <a:off x="1571125" y="244427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4;p16">
            <a:extLst>
              <a:ext uri="{FF2B5EF4-FFF2-40B4-BE49-F238E27FC236}">
                <a16:creationId xmlns:a16="http://schemas.microsoft.com/office/drawing/2014/main" id="{EB864A7E-5ADA-E156-C14B-25519900BD06}"/>
              </a:ext>
            </a:extLst>
          </p:cNvPr>
          <p:cNvSpPr/>
          <p:nvPr/>
        </p:nvSpPr>
        <p:spPr>
          <a:xfrm rot="2466833">
            <a:off x="1675236" y="3069014"/>
            <a:ext cx="2217933" cy="537457"/>
          </a:xfrm>
          <a:custGeom>
            <a:avLst/>
            <a:gdLst/>
            <a:ahLst/>
            <a:cxnLst/>
            <a:rect l="l" t="t" r="r" b="b"/>
            <a:pathLst>
              <a:path w="91759" h="13019" extrusionOk="0">
                <a:moveTo>
                  <a:pt x="0" y="12521"/>
                </a:moveTo>
                <a:lnTo>
                  <a:pt x="91759" y="0"/>
                </a:lnTo>
                <a:lnTo>
                  <a:pt x="90122" y="13019"/>
                </a:lnTo>
                <a:close/>
              </a:path>
            </a:pathLst>
          </a:custGeom>
          <a:solidFill>
            <a:srgbClr val="666666">
              <a:alpha val="12549"/>
            </a:srgbClr>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7"/>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 Problem Definition</a:t>
            </a:r>
            <a:endParaRPr/>
          </a:p>
        </p:txBody>
      </p:sp>
      <p:grpSp>
        <p:nvGrpSpPr>
          <p:cNvPr id="395" name="Google Shape;395;p17"/>
          <p:cNvGrpSpPr/>
          <p:nvPr/>
        </p:nvGrpSpPr>
        <p:grpSpPr>
          <a:xfrm>
            <a:off x="6890506" y="2571186"/>
            <a:ext cx="939063" cy="912750"/>
            <a:chOff x="6452356" y="2349928"/>
            <a:chExt cx="939063" cy="912750"/>
          </a:xfrm>
        </p:grpSpPr>
        <p:sp>
          <p:nvSpPr>
            <p:cNvPr id="396" name="Google Shape;396;p17"/>
            <p:cNvSpPr/>
            <p:nvPr/>
          </p:nvSpPr>
          <p:spPr>
            <a:xfrm>
              <a:off x="6452356" y="2349928"/>
              <a:ext cx="209997" cy="209956"/>
            </a:xfrm>
            <a:custGeom>
              <a:avLst/>
              <a:gdLst/>
              <a:ahLst/>
              <a:cxnLst/>
              <a:rect l="l" t="t" r="r" b="b"/>
              <a:pathLst>
                <a:path w="16451" h="16451"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6816895" y="2372169"/>
              <a:ext cx="209997" cy="209956"/>
            </a:xfrm>
            <a:custGeom>
              <a:avLst/>
              <a:gdLst/>
              <a:ahLst/>
              <a:cxnLst/>
              <a:rect l="l" t="t" r="r" b="b"/>
              <a:pathLst>
                <a:path w="16451" h="16451" extrusionOk="0">
                  <a:moveTo>
                    <a:pt x="1" y="0"/>
                  </a:moveTo>
                  <a:lnTo>
                    <a:pt x="1" y="16450"/>
                  </a:lnTo>
                  <a:lnTo>
                    <a:pt x="16451" y="16450"/>
                  </a:lnTo>
                  <a:lnTo>
                    <a:pt x="16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7181435" y="2372169"/>
              <a:ext cx="209984" cy="209956"/>
            </a:xfrm>
            <a:custGeom>
              <a:avLst/>
              <a:gdLst/>
              <a:ahLst/>
              <a:cxnLst/>
              <a:rect l="l" t="t" r="r" b="b"/>
              <a:pathLst>
                <a:path w="16450" h="16451"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6452369" y="2712362"/>
              <a:ext cx="209997" cy="210135"/>
            </a:xfrm>
            <a:custGeom>
              <a:avLst/>
              <a:gdLst/>
              <a:ahLst/>
              <a:cxnLst/>
              <a:rect l="l" t="t" r="r" b="b"/>
              <a:pathLst>
                <a:path w="16451" h="16465" extrusionOk="0">
                  <a:moveTo>
                    <a:pt x="0" y="0"/>
                  </a:moveTo>
                  <a:lnTo>
                    <a:pt x="0" y="16464"/>
                  </a:lnTo>
                  <a:lnTo>
                    <a:pt x="16450" y="16464"/>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6816895" y="2712362"/>
              <a:ext cx="209997" cy="210135"/>
            </a:xfrm>
            <a:custGeom>
              <a:avLst/>
              <a:gdLst/>
              <a:ahLst/>
              <a:cxnLst/>
              <a:rect l="l" t="t" r="r" b="b"/>
              <a:pathLst>
                <a:path w="16451" h="16465" extrusionOk="0">
                  <a:moveTo>
                    <a:pt x="1" y="0"/>
                  </a:moveTo>
                  <a:lnTo>
                    <a:pt x="1" y="16464"/>
                  </a:lnTo>
                  <a:lnTo>
                    <a:pt x="16451" y="16464"/>
                  </a:lnTo>
                  <a:lnTo>
                    <a:pt x="1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7181435" y="2712362"/>
              <a:ext cx="209984" cy="210135"/>
            </a:xfrm>
            <a:custGeom>
              <a:avLst/>
              <a:gdLst/>
              <a:ahLst/>
              <a:cxnLst/>
              <a:rect l="l" t="t" r="r" b="b"/>
              <a:pathLst>
                <a:path w="16450" h="16465" extrusionOk="0">
                  <a:moveTo>
                    <a:pt x="0" y="0"/>
                  </a:moveTo>
                  <a:lnTo>
                    <a:pt x="0" y="16464"/>
                  </a:lnTo>
                  <a:lnTo>
                    <a:pt x="16450" y="16464"/>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6452369" y="3052734"/>
              <a:ext cx="209997" cy="209943"/>
            </a:xfrm>
            <a:custGeom>
              <a:avLst/>
              <a:gdLst/>
              <a:ahLst/>
              <a:cxnLst/>
              <a:rect l="l" t="t" r="r" b="b"/>
              <a:pathLst>
                <a:path w="16451" h="16450" extrusionOk="0">
                  <a:moveTo>
                    <a:pt x="0" y="0"/>
                  </a:moveTo>
                  <a:lnTo>
                    <a:pt x="0" y="16450"/>
                  </a:lnTo>
                  <a:lnTo>
                    <a:pt x="16450" y="16450"/>
                  </a:lnTo>
                  <a:lnTo>
                    <a:pt x="164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6816895" y="3052734"/>
              <a:ext cx="209997" cy="209943"/>
            </a:xfrm>
            <a:custGeom>
              <a:avLst/>
              <a:gdLst/>
              <a:ahLst/>
              <a:cxnLst/>
              <a:rect l="l" t="t" r="r" b="b"/>
              <a:pathLst>
                <a:path w="16451" h="16450" extrusionOk="0">
                  <a:moveTo>
                    <a:pt x="1" y="0"/>
                  </a:moveTo>
                  <a:lnTo>
                    <a:pt x="1" y="16450"/>
                  </a:lnTo>
                  <a:lnTo>
                    <a:pt x="16451" y="16450"/>
                  </a:lnTo>
                  <a:lnTo>
                    <a:pt x="164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7181435" y="3052734"/>
              <a:ext cx="209984" cy="209943"/>
            </a:xfrm>
            <a:custGeom>
              <a:avLst/>
              <a:gdLst/>
              <a:ahLst/>
              <a:cxnLst/>
              <a:rect l="l" t="t" r="r" b="b"/>
              <a:pathLst>
                <a:path w="16450" h="16450" extrusionOk="0">
                  <a:moveTo>
                    <a:pt x="0" y="0"/>
                  </a:moveTo>
                  <a:lnTo>
                    <a:pt x="0" y="16450"/>
                  </a:lnTo>
                  <a:lnTo>
                    <a:pt x="16450" y="16450"/>
                  </a:lnTo>
                  <a:lnTo>
                    <a:pt x="164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6662336" y="2464438"/>
              <a:ext cx="154584" cy="19437"/>
            </a:xfrm>
            <a:custGeom>
              <a:avLst/>
              <a:gdLst/>
              <a:ahLst/>
              <a:cxnLst/>
              <a:rect l="l" t="t" r="r" b="b"/>
              <a:pathLst>
                <a:path w="12110" h="1523" extrusionOk="0">
                  <a:moveTo>
                    <a:pt x="0" y="0"/>
                  </a:moveTo>
                  <a:lnTo>
                    <a:pt x="0"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7026863" y="2464438"/>
              <a:ext cx="154597" cy="19437"/>
            </a:xfrm>
            <a:custGeom>
              <a:avLst/>
              <a:gdLst/>
              <a:ahLst/>
              <a:cxnLst/>
              <a:rect l="l" t="t" r="r" b="b"/>
              <a:pathLst>
                <a:path w="12111" h="1523" extrusionOk="0">
                  <a:moveTo>
                    <a:pt x="1" y="0"/>
                  </a:moveTo>
                  <a:lnTo>
                    <a:pt x="1" y="1523"/>
                  </a:lnTo>
                  <a:lnTo>
                    <a:pt x="12110" y="1523"/>
                  </a:lnTo>
                  <a:lnTo>
                    <a:pt x="121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6662336" y="2807708"/>
              <a:ext cx="154584" cy="19450"/>
            </a:xfrm>
            <a:custGeom>
              <a:avLst/>
              <a:gdLst/>
              <a:ahLst/>
              <a:cxnLst/>
              <a:rect l="l" t="t" r="r" b="b"/>
              <a:pathLst>
                <a:path w="12110" h="1524" extrusionOk="0">
                  <a:moveTo>
                    <a:pt x="0" y="1"/>
                  </a:moveTo>
                  <a:lnTo>
                    <a:pt x="0"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6547537"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6547537"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7276603" y="2582133"/>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6916620" y="2582133"/>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6916620" y="2922505"/>
              <a:ext cx="19441" cy="130229"/>
            </a:xfrm>
            <a:custGeom>
              <a:avLst/>
              <a:gdLst/>
              <a:ahLst/>
              <a:cxnLst/>
              <a:rect l="l" t="t" r="r" b="b"/>
              <a:pathLst>
                <a:path w="1523" h="10204" extrusionOk="0">
                  <a:moveTo>
                    <a:pt x="0" y="0"/>
                  </a:moveTo>
                  <a:lnTo>
                    <a:pt x="0" y="10203"/>
                  </a:lnTo>
                  <a:lnTo>
                    <a:pt x="1523" y="10203"/>
                  </a:lnTo>
                  <a:lnTo>
                    <a:pt x="15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7276603" y="2922505"/>
              <a:ext cx="19633" cy="130229"/>
            </a:xfrm>
            <a:custGeom>
              <a:avLst/>
              <a:gdLst/>
              <a:ahLst/>
              <a:cxnLst/>
              <a:rect l="l" t="t" r="r" b="b"/>
              <a:pathLst>
                <a:path w="1538" h="10204" extrusionOk="0">
                  <a:moveTo>
                    <a:pt x="1" y="0"/>
                  </a:moveTo>
                  <a:lnTo>
                    <a:pt x="1" y="10203"/>
                  </a:lnTo>
                  <a:lnTo>
                    <a:pt x="1538" y="10203"/>
                  </a:lnTo>
                  <a:lnTo>
                    <a:pt x="1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7026863" y="2807708"/>
              <a:ext cx="154597" cy="19450"/>
            </a:xfrm>
            <a:custGeom>
              <a:avLst/>
              <a:gdLst/>
              <a:ahLst/>
              <a:cxnLst/>
              <a:rect l="l" t="t" r="r" b="b"/>
              <a:pathLst>
                <a:path w="12111" h="1524" extrusionOk="0">
                  <a:moveTo>
                    <a:pt x="1" y="1"/>
                  </a:moveTo>
                  <a:lnTo>
                    <a:pt x="1" y="1523"/>
                  </a:lnTo>
                  <a:lnTo>
                    <a:pt x="12110" y="1523"/>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6662336" y="3147901"/>
              <a:ext cx="154584" cy="19629"/>
            </a:xfrm>
            <a:custGeom>
              <a:avLst/>
              <a:gdLst/>
              <a:ahLst/>
              <a:cxnLst/>
              <a:rect l="l" t="t" r="r" b="b"/>
              <a:pathLst>
                <a:path w="12110" h="1538" extrusionOk="0">
                  <a:moveTo>
                    <a:pt x="0" y="1"/>
                  </a:moveTo>
                  <a:lnTo>
                    <a:pt x="0"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7026863" y="3147901"/>
              <a:ext cx="154597" cy="19629"/>
            </a:xfrm>
            <a:custGeom>
              <a:avLst/>
              <a:gdLst/>
              <a:ahLst/>
              <a:cxnLst/>
              <a:rect l="l" t="t" r="r" b="b"/>
              <a:pathLst>
                <a:path w="12111" h="1538" extrusionOk="0">
                  <a:moveTo>
                    <a:pt x="1" y="1"/>
                  </a:moveTo>
                  <a:lnTo>
                    <a:pt x="1" y="1537"/>
                  </a:lnTo>
                  <a:lnTo>
                    <a:pt x="12110" y="1537"/>
                  </a:lnTo>
                  <a:lnTo>
                    <a:pt x="12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7"/>
          <p:cNvGrpSpPr/>
          <p:nvPr/>
        </p:nvGrpSpPr>
        <p:grpSpPr>
          <a:xfrm>
            <a:off x="1303725" y="2529725"/>
            <a:ext cx="949783" cy="995673"/>
            <a:chOff x="-2429875" y="2285350"/>
            <a:chExt cx="949783" cy="995673"/>
          </a:xfrm>
        </p:grpSpPr>
        <p:sp>
          <p:nvSpPr>
            <p:cNvPr id="418" name="Google Shape;418;p17"/>
            <p:cNvSpPr/>
            <p:nvPr/>
          </p:nvSpPr>
          <p:spPr>
            <a:xfrm>
              <a:off x="-2132002" y="2285350"/>
              <a:ext cx="348957" cy="302025"/>
            </a:xfrm>
            <a:custGeom>
              <a:avLst/>
              <a:gdLst/>
              <a:ahLst/>
              <a:cxnLst/>
              <a:rect l="l" t="t" r="r" b="b"/>
              <a:pathLst>
                <a:path w="27337" h="23665" extrusionOk="0">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2132002" y="2285350"/>
              <a:ext cx="348957" cy="302025"/>
            </a:xfrm>
            <a:custGeom>
              <a:avLst/>
              <a:gdLst/>
              <a:ahLst/>
              <a:cxnLst/>
              <a:rect l="l" t="t" r="r" b="b"/>
              <a:pathLst>
                <a:path w="27337" h="23665" fill="none" extrusionOk="0">
                  <a:moveTo>
                    <a:pt x="20492" y="1"/>
                  </a:moveTo>
                  <a:lnTo>
                    <a:pt x="6831" y="1"/>
                  </a:lnTo>
                  <a:lnTo>
                    <a:pt x="1" y="11840"/>
                  </a:lnTo>
                  <a:lnTo>
                    <a:pt x="6831" y="23665"/>
                  </a:lnTo>
                  <a:lnTo>
                    <a:pt x="20492" y="23665"/>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1837767" y="2457712"/>
              <a:ext cx="348957" cy="302037"/>
            </a:xfrm>
            <a:custGeom>
              <a:avLst/>
              <a:gdLst/>
              <a:ahLst/>
              <a:cxnLst/>
              <a:rect l="l" t="t" r="r" b="b"/>
              <a:pathLst>
                <a:path w="27337" h="23666" extrusionOk="0">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2132002" y="2638613"/>
              <a:ext cx="348957" cy="302216"/>
            </a:xfrm>
            <a:custGeom>
              <a:avLst/>
              <a:gdLst/>
              <a:ahLst/>
              <a:cxnLst/>
              <a:rect l="l" t="t" r="r" b="b"/>
              <a:pathLst>
                <a:path w="27337" h="23680" extrusionOk="0">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2132002" y="2638613"/>
              <a:ext cx="348957" cy="302216"/>
            </a:xfrm>
            <a:custGeom>
              <a:avLst/>
              <a:gdLst/>
              <a:ahLst/>
              <a:cxnLst/>
              <a:rect l="l" t="t" r="r" b="b"/>
              <a:pathLst>
                <a:path w="27337" h="23680" fill="none" extrusionOk="0">
                  <a:moveTo>
                    <a:pt x="20492" y="1"/>
                  </a:moveTo>
                  <a:lnTo>
                    <a:pt x="6831" y="1"/>
                  </a:lnTo>
                  <a:lnTo>
                    <a:pt x="1" y="11840"/>
                  </a:lnTo>
                  <a:lnTo>
                    <a:pt x="6831" y="23679"/>
                  </a:lnTo>
                  <a:lnTo>
                    <a:pt x="20492" y="23679"/>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1829036" y="2804262"/>
              <a:ext cx="348944" cy="302025"/>
            </a:xfrm>
            <a:custGeom>
              <a:avLst/>
              <a:gdLst/>
              <a:ahLst/>
              <a:cxnLst/>
              <a:rect l="l" t="t" r="r" b="b"/>
              <a:pathLst>
                <a:path w="27336" h="23665" extrusionOk="0">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2429875" y="2463711"/>
              <a:ext cx="348957" cy="302203"/>
            </a:xfrm>
            <a:custGeom>
              <a:avLst/>
              <a:gdLst/>
              <a:ahLst/>
              <a:cxnLst/>
              <a:rect l="l" t="t" r="r" b="b"/>
              <a:pathLst>
                <a:path w="27337" h="23679" extrusionOk="0">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2429875" y="2811524"/>
              <a:ext cx="348957" cy="302216"/>
            </a:xfrm>
            <a:custGeom>
              <a:avLst/>
              <a:gdLst/>
              <a:ahLst/>
              <a:cxnLst/>
              <a:rect l="l" t="t" r="r" b="b"/>
              <a:pathLst>
                <a:path w="27337" h="23680" extrusionOk="0">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2126195" y="2978806"/>
              <a:ext cx="348957" cy="302216"/>
            </a:xfrm>
            <a:custGeom>
              <a:avLst/>
              <a:gdLst/>
              <a:ahLst/>
              <a:cxnLst/>
              <a:rect l="l" t="t" r="r" b="b"/>
              <a:pathLst>
                <a:path w="27337" h="23680" extrusionOk="0">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7"/>
          <p:cNvGrpSpPr/>
          <p:nvPr/>
        </p:nvGrpSpPr>
        <p:grpSpPr>
          <a:xfrm>
            <a:off x="638800" y="1211750"/>
            <a:ext cx="2323200" cy="3747350"/>
            <a:chOff x="638800" y="1211750"/>
            <a:chExt cx="2323200" cy="3747350"/>
          </a:xfrm>
        </p:grpSpPr>
        <p:sp>
          <p:nvSpPr>
            <p:cNvPr id="428" name="Google Shape;428;p17"/>
            <p:cNvSpPr txBox="1"/>
            <p:nvPr/>
          </p:nvSpPr>
          <p:spPr>
            <a:xfrm>
              <a:off x="788000" y="4058575"/>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Identify and Analyze</a:t>
              </a:r>
              <a:endParaRPr sz="1800" b="1">
                <a:solidFill>
                  <a:srgbClr val="000000"/>
                </a:solidFill>
                <a:latin typeface="Fira Sans Extra Condensed"/>
                <a:ea typeface="Fira Sans Extra Condensed"/>
                <a:cs typeface="Fira Sans Extra Condensed"/>
                <a:sym typeface="Fira Sans Extra Condensed"/>
              </a:endParaRPr>
            </a:p>
          </p:txBody>
        </p:sp>
        <p:sp>
          <p:nvSpPr>
            <p:cNvPr id="429" name="Google Shape;429;p17"/>
            <p:cNvSpPr txBox="1"/>
            <p:nvPr/>
          </p:nvSpPr>
          <p:spPr>
            <a:xfrm>
              <a:off x="638800" y="4324900"/>
              <a:ext cx="2323200" cy="6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latin typeface="Roboto"/>
                  <a:ea typeface="Roboto"/>
                  <a:cs typeface="Roboto"/>
                  <a:sym typeface="Roboto"/>
                </a:rPr>
                <a:t>Use concepts of Data Mining and Machine Learning to identify the best model classification from the dataset</a:t>
              </a:r>
              <a:endParaRPr sz="900">
                <a:latin typeface="Roboto"/>
                <a:ea typeface="Roboto"/>
                <a:cs typeface="Roboto"/>
                <a:sym typeface="Roboto"/>
              </a:endParaRPr>
            </a:p>
          </p:txBody>
        </p:sp>
        <p:sp>
          <p:nvSpPr>
            <p:cNvPr id="430" name="Google Shape;430;p17"/>
            <p:cNvSpPr/>
            <p:nvPr/>
          </p:nvSpPr>
          <p:spPr>
            <a:xfrm>
              <a:off x="1031550" y="1211750"/>
              <a:ext cx="1490400" cy="78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OBJECTIVE</a:t>
              </a:r>
              <a:endParaRPr b="1">
                <a:solidFill>
                  <a:schemeClr val="lt1"/>
                </a:solidFill>
                <a:latin typeface="Fira Sans Extra Condensed"/>
                <a:ea typeface="Fira Sans Extra Condensed"/>
                <a:cs typeface="Fira Sans Extra Condensed"/>
                <a:sym typeface="Fira Sans Extra Condensed"/>
              </a:endParaRPr>
            </a:p>
          </p:txBody>
        </p:sp>
      </p:grpSp>
      <p:grpSp>
        <p:nvGrpSpPr>
          <p:cNvPr id="431" name="Google Shape;431;p17"/>
          <p:cNvGrpSpPr/>
          <p:nvPr/>
        </p:nvGrpSpPr>
        <p:grpSpPr>
          <a:xfrm>
            <a:off x="6336375" y="1211925"/>
            <a:ext cx="2157300" cy="3680850"/>
            <a:chOff x="6336375" y="1211925"/>
            <a:chExt cx="2157300" cy="3680850"/>
          </a:xfrm>
        </p:grpSpPr>
        <p:sp>
          <p:nvSpPr>
            <p:cNvPr id="432" name="Google Shape;432;p17"/>
            <p:cNvSpPr txBox="1"/>
            <p:nvPr/>
          </p:nvSpPr>
          <p:spPr>
            <a:xfrm>
              <a:off x="6374790" y="4058563"/>
              <a:ext cx="19812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Predictions</a:t>
              </a:r>
              <a:endParaRPr sz="1800" b="1">
                <a:solidFill>
                  <a:srgbClr val="000000"/>
                </a:solidFill>
                <a:latin typeface="Fira Sans Extra Condensed"/>
                <a:ea typeface="Fira Sans Extra Condensed"/>
                <a:cs typeface="Fira Sans Extra Condensed"/>
                <a:sym typeface="Fira Sans Extra Condensed"/>
              </a:endParaRPr>
            </a:p>
          </p:txBody>
        </p:sp>
        <p:sp>
          <p:nvSpPr>
            <p:cNvPr id="433" name="Google Shape;433;p17"/>
            <p:cNvSpPr txBox="1"/>
            <p:nvPr/>
          </p:nvSpPr>
          <p:spPr>
            <a:xfrm>
              <a:off x="6336375" y="4400175"/>
              <a:ext cx="21573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Roboto"/>
                  <a:ea typeface="Roboto"/>
                  <a:cs typeface="Roboto"/>
                  <a:sym typeface="Roboto"/>
                </a:rPr>
                <a:t>To create predictors that will correctly detect whether a document is benign or contains malware</a:t>
              </a:r>
              <a:endParaRPr sz="900">
                <a:latin typeface="Roboto"/>
                <a:ea typeface="Roboto"/>
                <a:cs typeface="Roboto"/>
                <a:sym typeface="Roboto"/>
              </a:endParaRPr>
            </a:p>
          </p:txBody>
        </p:sp>
        <p:sp>
          <p:nvSpPr>
            <p:cNvPr id="434" name="Google Shape;434;p17"/>
            <p:cNvSpPr/>
            <p:nvPr/>
          </p:nvSpPr>
          <p:spPr>
            <a:xfrm>
              <a:off x="6586700" y="1211925"/>
              <a:ext cx="1537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Extra Condensed"/>
                  <a:ea typeface="Fira Sans Extra Condensed"/>
                  <a:cs typeface="Fira Sans Extra Condensed"/>
                  <a:sym typeface="Fira Sans Extra Condensed"/>
                </a:rPr>
                <a:t>OUTCOME</a:t>
              </a:r>
              <a:endParaRPr b="1">
                <a:solidFill>
                  <a:schemeClr val="lt1"/>
                </a:solidFill>
                <a:latin typeface="Fira Sans Extra Condensed"/>
                <a:ea typeface="Fira Sans Extra Condensed"/>
                <a:cs typeface="Fira Sans Extra Condensed"/>
                <a:sym typeface="Fira Sans Extra Condensed"/>
              </a:endParaRPr>
            </a:p>
          </p:txBody>
        </p:sp>
      </p:grpSp>
      <p:grpSp>
        <p:nvGrpSpPr>
          <p:cNvPr id="435" name="Google Shape;435;p17"/>
          <p:cNvGrpSpPr/>
          <p:nvPr/>
        </p:nvGrpSpPr>
        <p:grpSpPr>
          <a:xfrm>
            <a:off x="3886200" y="1114550"/>
            <a:ext cx="1371604" cy="3617430"/>
            <a:chOff x="3886200" y="1114550"/>
            <a:chExt cx="1371604" cy="3617430"/>
          </a:xfrm>
        </p:grpSpPr>
        <p:grpSp>
          <p:nvGrpSpPr>
            <p:cNvPr id="436" name="Google Shape;436;p17"/>
            <p:cNvGrpSpPr/>
            <p:nvPr/>
          </p:nvGrpSpPr>
          <p:grpSpPr>
            <a:xfrm>
              <a:off x="3886200" y="1114550"/>
              <a:ext cx="1371604" cy="3617430"/>
              <a:chOff x="1657350" y="1114550"/>
              <a:chExt cx="1371604" cy="3617430"/>
            </a:xfrm>
          </p:grpSpPr>
          <p:sp>
            <p:nvSpPr>
              <p:cNvPr id="437" name="Google Shape;437;p17"/>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17"/>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7" name="Google Shape;457;p17"/>
          <p:cNvCxnSpPr>
            <a:stCxn id="430" idx="6"/>
            <a:endCxn id="455" idx="2"/>
          </p:cNvCxnSpPr>
          <p:nvPr/>
        </p:nvCxnSpPr>
        <p:spPr>
          <a:xfrm>
            <a:off x="2521950" y="1604150"/>
            <a:ext cx="1583400" cy="0"/>
          </a:xfrm>
          <a:prstGeom prst="straightConnector1">
            <a:avLst/>
          </a:prstGeom>
          <a:noFill/>
          <a:ln w="9525" cap="flat" cmpd="sng">
            <a:solidFill>
              <a:schemeClr val="dk2"/>
            </a:solidFill>
            <a:prstDash val="solid"/>
            <a:round/>
            <a:headEnd type="none" w="med" len="med"/>
            <a:tailEnd type="oval" w="med" len="med"/>
          </a:ln>
        </p:spPr>
      </p:cxnSp>
      <p:cxnSp>
        <p:nvCxnSpPr>
          <p:cNvPr id="458" name="Google Shape;458;p17"/>
          <p:cNvCxnSpPr>
            <a:stCxn id="434" idx="2"/>
            <a:endCxn id="456" idx="6"/>
          </p:cNvCxnSpPr>
          <p:nvPr/>
        </p:nvCxnSpPr>
        <p:spPr>
          <a:xfrm rot="10800000">
            <a:off x="4567100" y="1604025"/>
            <a:ext cx="2019600" cy="300"/>
          </a:xfrm>
          <a:prstGeom prst="straightConnector1">
            <a:avLst/>
          </a:prstGeom>
          <a:noFill/>
          <a:ln w="9525" cap="flat" cmpd="sng">
            <a:solidFill>
              <a:schemeClr val="dk2"/>
            </a:solidFill>
            <a:prstDash val="solid"/>
            <a:round/>
            <a:headEnd type="none" w="med" len="med"/>
            <a:tailEnd type="oval" w="med" len="med"/>
          </a:ln>
        </p:spPr>
      </p:cxnSp>
      <p:cxnSp>
        <p:nvCxnSpPr>
          <p:cNvPr id="459" name="Google Shape;459;p17"/>
          <p:cNvCxnSpPr>
            <a:stCxn id="430" idx="4"/>
            <a:endCxn id="393" idx="0"/>
          </p:cNvCxnSpPr>
          <p:nvPr/>
        </p:nvCxnSpPr>
        <p:spPr>
          <a:xfrm>
            <a:off x="1776750" y="1996550"/>
            <a:ext cx="1800" cy="429300"/>
          </a:xfrm>
          <a:prstGeom prst="straightConnector1">
            <a:avLst/>
          </a:prstGeom>
          <a:noFill/>
          <a:ln w="9525" cap="flat" cmpd="sng">
            <a:solidFill>
              <a:schemeClr val="dk2"/>
            </a:solidFill>
            <a:prstDash val="solid"/>
            <a:round/>
            <a:headEnd type="none" w="med" len="med"/>
            <a:tailEnd type="oval" w="med" len="med"/>
          </a:ln>
        </p:spPr>
      </p:cxnSp>
      <p:cxnSp>
        <p:nvCxnSpPr>
          <p:cNvPr id="460" name="Google Shape;460;p17"/>
          <p:cNvCxnSpPr>
            <a:stCxn id="393" idx="2"/>
            <a:endCxn id="428" idx="0"/>
          </p:cNvCxnSpPr>
          <p:nvPr/>
        </p:nvCxnSpPr>
        <p:spPr>
          <a:xfrm>
            <a:off x="1778600" y="3629350"/>
            <a:ext cx="0" cy="429300"/>
          </a:xfrm>
          <a:prstGeom prst="straightConnector1">
            <a:avLst/>
          </a:prstGeom>
          <a:noFill/>
          <a:ln w="9525" cap="flat" cmpd="sng">
            <a:solidFill>
              <a:schemeClr val="dk2"/>
            </a:solidFill>
            <a:prstDash val="solid"/>
            <a:round/>
            <a:headEnd type="none" w="med" len="med"/>
            <a:tailEnd type="oval" w="med" len="med"/>
          </a:ln>
        </p:spPr>
      </p:cxnSp>
      <p:cxnSp>
        <p:nvCxnSpPr>
          <p:cNvPr id="461" name="Google Shape;461;p17"/>
          <p:cNvCxnSpPr>
            <a:stCxn id="434" idx="4"/>
            <a:endCxn id="392" idx="0"/>
          </p:cNvCxnSpPr>
          <p:nvPr/>
        </p:nvCxnSpPr>
        <p:spPr>
          <a:xfrm>
            <a:off x="7355600" y="1996725"/>
            <a:ext cx="9900" cy="429000"/>
          </a:xfrm>
          <a:prstGeom prst="straightConnector1">
            <a:avLst/>
          </a:prstGeom>
          <a:noFill/>
          <a:ln w="9525" cap="flat" cmpd="sng">
            <a:solidFill>
              <a:schemeClr val="dk2"/>
            </a:solidFill>
            <a:prstDash val="solid"/>
            <a:round/>
            <a:headEnd type="none" w="med" len="med"/>
            <a:tailEnd type="oval" w="med" len="med"/>
          </a:ln>
        </p:spPr>
      </p:cxnSp>
      <p:cxnSp>
        <p:nvCxnSpPr>
          <p:cNvPr id="462" name="Google Shape;462;p17"/>
          <p:cNvCxnSpPr>
            <a:stCxn id="392" idx="2"/>
            <a:endCxn id="432" idx="0"/>
          </p:cNvCxnSpPr>
          <p:nvPr/>
        </p:nvCxnSpPr>
        <p:spPr>
          <a:xfrm>
            <a:off x="7365400" y="3629350"/>
            <a:ext cx="0" cy="4293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 Data Sources</a:t>
            </a:r>
            <a:endParaRPr/>
          </a:p>
        </p:txBody>
      </p:sp>
      <p:grpSp>
        <p:nvGrpSpPr>
          <p:cNvPr id="468" name="Google Shape;468;p18"/>
          <p:cNvGrpSpPr/>
          <p:nvPr/>
        </p:nvGrpSpPr>
        <p:grpSpPr>
          <a:xfrm>
            <a:off x="3704250" y="2112932"/>
            <a:ext cx="1734600" cy="1279843"/>
            <a:chOff x="3704250" y="2113000"/>
            <a:chExt cx="1734600" cy="986315"/>
          </a:xfrm>
        </p:grpSpPr>
        <p:sp>
          <p:nvSpPr>
            <p:cNvPr id="469" name="Google Shape;469;p18"/>
            <p:cNvSpPr txBox="1"/>
            <p:nvPr/>
          </p:nvSpPr>
          <p:spPr>
            <a:xfrm>
              <a:off x="3704250" y="2113000"/>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Data Source</a:t>
              </a:r>
              <a:endParaRPr sz="1800" b="1">
                <a:solidFill>
                  <a:srgbClr val="000000"/>
                </a:solidFill>
                <a:latin typeface="Fira Sans Extra Condensed"/>
                <a:ea typeface="Fira Sans Extra Condensed"/>
                <a:cs typeface="Fira Sans Extra Condensed"/>
                <a:sym typeface="Fira Sans Extra Condensed"/>
              </a:endParaRPr>
            </a:p>
          </p:txBody>
        </p:sp>
        <p:sp>
          <p:nvSpPr>
            <p:cNvPr id="470" name="Google Shape;470;p18"/>
            <p:cNvSpPr txBox="1"/>
            <p:nvPr/>
          </p:nvSpPr>
          <p:spPr>
            <a:xfrm>
              <a:off x="3837525" y="2515815"/>
              <a:ext cx="1400700" cy="583500"/>
            </a:xfrm>
            <a:prstGeom prst="rect">
              <a:avLst/>
            </a:prstGeom>
            <a:no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u="sng" dirty="0">
                  <a:solidFill>
                    <a:srgbClr val="05A8E0"/>
                  </a:solidFill>
                  <a:latin typeface="Roboto"/>
                  <a:ea typeface="Roboto"/>
                  <a:cs typeface="Roboto"/>
                  <a:sym typeface="Roboto"/>
                  <a:hlinkClick r:id="rId3">
                    <a:extLst>
                      <a:ext uri="{A12FA001-AC4F-418D-AE19-62706E023703}">
                        <ahyp:hlinkClr xmlns:ahyp="http://schemas.microsoft.com/office/drawing/2018/hyperlinkcolor" val="tx"/>
                      </a:ext>
                    </a:extLst>
                  </a:hlinkClick>
                </a:rPr>
                <a:t>Link to the Data Source</a:t>
              </a:r>
              <a:endParaRPr sz="1000" dirty="0">
                <a:solidFill>
                  <a:srgbClr val="05A8E0"/>
                </a:solidFill>
                <a:latin typeface="Roboto"/>
                <a:ea typeface="Roboto"/>
                <a:cs typeface="Roboto"/>
                <a:sym typeface="Roboto"/>
              </a:endParaRPr>
            </a:p>
          </p:txBody>
        </p:sp>
      </p:grpSp>
      <p:grpSp>
        <p:nvGrpSpPr>
          <p:cNvPr id="471" name="Google Shape;471;p18"/>
          <p:cNvGrpSpPr/>
          <p:nvPr/>
        </p:nvGrpSpPr>
        <p:grpSpPr>
          <a:xfrm>
            <a:off x="2788540" y="1012550"/>
            <a:ext cx="3515750" cy="3719409"/>
            <a:chOff x="2788540" y="1012550"/>
            <a:chExt cx="3515750" cy="3719409"/>
          </a:xfrm>
        </p:grpSpPr>
        <p:sp>
          <p:nvSpPr>
            <p:cNvPr id="472" name="Google Shape;472;p18"/>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473" name="Google Shape;473;p18"/>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474" name="Google Shape;474;p18"/>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02" name="Google Shape;502;p18"/>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18"/>
            <p:cNvGrpSpPr/>
            <p:nvPr/>
          </p:nvGrpSpPr>
          <p:grpSpPr>
            <a:xfrm>
              <a:off x="4333697" y="3608632"/>
              <a:ext cx="472142" cy="472112"/>
              <a:chOff x="-44512325" y="3176075"/>
              <a:chExt cx="300900" cy="300900"/>
            </a:xfrm>
          </p:grpSpPr>
          <p:sp>
            <p:nvSpPr>
              <p:cNvPr id="504" name="Google Shape;504;p1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 name="Google Shape;507;p18"/>
          <p:cNvGrpSpPr/>
          <p:nvPr/>
        </p:nvGrpSpPr>
        <p:grpSpPr>
          <a:xfrm>
            <a:off x="514425" y="1233633"/>
            <a:ext cx="1524600" cy="2869992"/>
            <a:chOff x="561750" y="1001783"/>
            <a:chExt cx="1524600" cy="2869992"/>
          </a:xfrm>
        </p:grpSpPr>
        <p:sp>
          <p:nvSpPr>
            <p:cNvPr id="508" name="Google Shape;508;p18"/>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09" name="Google Shape;509;p18"/>
            <p:cNvSpPr txBox="1"/>
            <p:nvPr/>
          </p:nvSpPr>
          <p:spPr>
            <a:xfrm>
              <a:off x="561750" y="1784975"/>
              <a:ext cx="15246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Fira Sans Extra Condensed"/>
                  <a:ea typeface="Fira Sans Extra Condensed"/>
                  <a:cs typeface="Fira Sans Extra Condensed"/>
                  <a:sym typeface="Fira Sans Extra Condensed"/>
                </a:rPr>
                <a:t>About the Data Source</a:t>
              </a:r>
              <a:endParaRPr sz="1200" b="1">
                <a:solidFill>
                  <a:srgbClr val="000000"/>
                </a:solidFill>
                <a:latin typeface="Fira Sans Extra Condensed"/>
                <a:ea typeface="Fira Sans Extra Condensed"/>
                <a:cs typeface="Fira Sans Extra Condensed"/>
                <a:sym typeface="Fira Sans Extra Condensed"/>
              </a:endParaRPr>
            </a:p>
          </p:txBody>
        </p:sp>
        <p:sp>
          <p:nvSpPr>
            <p:cNvPr id="510" name="Google Shape;510;p18"/>
            <p:cNvSpPr txBox="1"/>
            <p:nvPr/>
          </p:nvSpPr>
          <p:spPr>
            <a:xfrm>
              <a:off x="561750" y="2142275"/>
              <a:ext cx="1524600" cy="172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Roboto"/>
                  <a:ea typeface="Roboto"/>
                  <a:cs typeface="Roboto"/>
                  <a:sym typeface="Roboto"/>
                </a:rPr>
                <a:t>The dataset has been taken from the Evasive-PDFMal2022 created by The Canadian Institute of Cybersecurity at the University of New Brunswick in Fredericton</a:t>
              </a:r>
              <a:endParaRPr sz="1000" dirty="0">
                <a:latin typeface="Roboto"/>
                <a:ea typeface="Roboto"/>
                <a:cs typeface="Roboto"/>
                <a:sym typeface="Roboto"/>
              </a:endParaRPr>
            </a:p>
          </p:txBody>
        </p:sp>
      </p:grpSp>
      <p:cxnSp>
        <p:nvCxnSpPr>
          <p:cNvPr id="511" name="Google Shape;511;p18"/>
          <p:cNvCxnSpPr>
            <a:stCxn id="501" idx="0"/>
            <a:endCxn id="508" idx="6"/>
          </p:cNvCxnSpPr>
          <p:nvPr/>
        </p:nvCxnSpPr>
        <p:spPr>
          <a:xfrm rot="5400000">
            <a:off x="2679377" y="79872"/>
            <a:ext cx="355800" cy="2556300"/>
          </a:xfrm>
          <a:prstGeom prst="bentConnector4">
            <a:avLst>
              <a:gd name="adj1" fmla="val -66927"/>
              <a:gd name="adj2" fmla="val 52426"/>
            </a:avLst>
          </a:prstGeom>
          <a:noFill/>
          <a:ln w="9525" cap="flat" cmpd="sng">
            <a:solidFill>
              <a:schemeClr val="dk2"/>
            </a:solidFill>
            <a:prstDash val="solid"/>
            <a:round/>
            <a:headEnd type="oval" w="med" len="med"/>
            <a:tailEnd type="none" w="med" len="med"/>
          </a:ln>
        </p:spPr>
      </p:cxnSp>
      <p:cxnSp>
        <p:nvCxnSpPr>
          <p:cNvPr id="512" name="Google Shape;512;p18"/>
          <p:cNvCxnSpPr>
            <a:stCxn id="510" idx="3"/>
          </p:cNvCxnSpPr>
          <p:nvPr/>
        </p:nvCxnSpPr>
        <p:spPr>
          <a:xfrm rot="10800000" flipH="1">
            <a:off x="2039025" y="3141675"/>
            <a:ext cx="880500" cy="972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13" name="Google Shape;513;p18"/>
          <p:cNvCxnSpPr>
            <a:stCxn id="514" idx="1"/>
          </p:cNvCxnSpPr>
          <p:nvPr/>
        </p:nvCxnSpPr>
        <p:spPr>
          <a:xfrm flipH="1">
            <a:off x="6099300" y="1355625"/>
            <a:ext cx="1201500" cy="683700"/>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15" name="Google Shape;515;p18"/>
          <p:cNvCxnSpPr>
            <a:stCxn id="516" idx="2"/>
            <a:endCxn id="502" idx="6"/>
          </p:cNvCxnSpPr>
          <p:nvPr/>
        </p:nvCxnSpPr>
        <p:spPr>
          <a:xfrm flipH="1">
            <a:off x="4964110" y="3344775"/>
            <a:ext cx="2550600" cy="500100"/>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517" name="Google Shape;517;p18"/>
          <p:cNvGrpSpPr/>
          <p:nvPr/>
        </p:nvGrpSpPr>
        <p:grpSpPr>
          <a:xfrm>
            <a:off x="1040647" y="1304019"/>
            <a:ext cx="472142" cy="472112"/>
            <a:chOff x="-44512325" y="3176075"/>
            <a:chExt cx="300900" cy="300900"/>
          </a:xfrm>
        </p:grpSpPr>
        <p:sp>
          <p:nvSpPr>
            <p:cNvPr id="518" name="Google Shape;518;p1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1" name="Google Shape;521;p18"/>
          <p:cNvPicPr preferRelativeResize="0"/>
          <p:nvPr/>
        </p:nvPicPr>
        <p:blipFill>
          <a:blip r:embed="rId4">
            <a:alphaModFix/>
          </a:blip>
          <a:stretch>
            <a:fillRect/>
          </a:stretch>
        </p:blipFill>
        <p:spPr>
          <a:xfrm>
            <a:off x="6586700" y="2664025"/>
            <a:ext cx="2312074" cy="1722375"/>
          </a:xfrm>
          <a:prstGeom prst="rect">
            <a:avLst/>
          </a:prstGeom>
          <a:noFill/>
          <a:ln w="9525" cap="flat" cmpd="sng">
            <a:solidFill>
              <a:schemeClr val="dk1"/>
            </a:solidFill>
            <a:prstDash val="solid"/>
            <a:round/>
            <a:headEnd type="none" w="sm" len="sm"/>
            <a:tailEnd type="none" w="sm" len="sm"/>
          </a:ln>
        </p:spPr>
      </p:pic>
      <p:grpSp>
        <p:nvGrpSpPr>
          <p:cNvPr id="522" name="Google Shape;522;p18"/>
          <p:cNvGrpSpPr/>
          <p:nvPr/>
        </p:nvGrpSpPr>
        <p:grpSpPr>
          <a:xfrm>
            <a:off x="6943575" y="2377450"/>
            <a:ext cx="1581375" cy="2086800"/>
            <a:chOff x="504975" y="1784975"/>
            <a:chExt cx="1581375" cy="2086800"/>
          </a:xfrm>
        </p:grpSpPr>
        <p:sp>
          <p:nvSpPr>
            <p:cNvPr id="523" name="Google Shape;523;p18"/>
            <p:cNvSpPr txBox="1"/>
            <p:nvPr/>
          </p:nvSpPr>
          <p:spPr>
            <a:xfrm>
              <a:off x="504975" y="1784975"/>
              <a:ext cx="152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Fira Sans Extra Condensed"/>
                  <a:ea typeface="Fira Sans Extra Condensed"/>
                  <a:cs typeface="Fira Sans Extra Condensed"/>
                  <a:sym typeface="Fira Sans Extra Condensed"/>
                </a:rPr>
                <a:t>Process of Data Collection:</a:t>
              </a:r>
              <a:endParaRPr sz="1000" b="1">
                <a:solidFill>
                  <a:srgbClr val="000000"/>
                </a:solidFill>
                <a:latin typeface="Fira Sans Extra Condensed"/>
                <a:ea typeface="Fira Sans Extra Condensed"/>
                <a:cs typeface="Fira Sans Extra Condensed"/>
                <a:sym typeface="Fira Sans Extra Condensed"/>
              </a:endParaRPr>
            </a:p>
          </p:txBody>
        </p:sp>
        <p:sp>
          <p:nvSpPr>
            <p:cNvPr id="524" name="Google Shape;524;p18"/>
            <p:cNvSpPr txBox="1"/>
            <p:nvPr/>
          </p:nvSpPr>
          <p:spPr>
            <a:xfrm>
              <a:off x="561750" y="2142275"/>
              <a:ext cx="1524600" cy="172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Roboto"/>
                <a:ea typeface="Roboto"/>
                <a:cs typeface="Roboto"/>
                <a:sym typeface="Roboto"/>
              </a:endParaRPr>
            </a:p>
          </p:txBody>
        </p:sp>
      </p:grpSp>
      <p:pic>
        <p:nvPicPr>
          <p:cNvPr id="514" name="Google Shape;514;p18"/>
          <p:cNvPicPr preferRelativeResize="0"/>
          <p:nvPr/>
        </p:nvPicPr>
        <p:blipFill>
          <a:blip r:embed="rId5">
            <a:alphaModFix amt="60000"/>
          </a:blip>
          <a:stretch>
            <a:fillRect/>
          </a:stretch>
        </p:blipFill>
        <p:spPr>
          <a:xfrm>
            <a:off x="7300800" y="988875"/>
            <a:ext cx="1467000" cy="733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529" name="Google Shape;529;p19"/>
          <p:cNvGrpSpPr/>
          <p:nvPr/>
        </p:nvGrpSpPr>
        <p:grpSpPr>
          <a:xfrm>
            <a:off x="457202" y="1036108"/>
            <a:ext cx="2912362" cy="1249384"/>
            <a:chOff x="457200" y="1036100"/>
            <a:chExt cx="2912362" cy="1211700"/>
          </a:xfrm>
        </p:grpSpPr>
        <p:sp>
          <p:nvSpPr>
            <p:cNvPr id="530" name="Google Shape;530;p19"/>
            <p:cNvSpPr/>
            <p:nvPr/>
          </p:nvSpPr>
          <p:spPr>
            <a:xfrm>
              <a:off x="457200" y="1036100"/>
              <a:ext cx="2628900" cy="12117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2765062" y="1311425"/>
              <a:ext cx="604500" cy="604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sp>
        <p:nvSpPr>
          <p:cNvPr id="532" name="Google Shape;53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 Data Description</a:t>
            </a:r>
            <a:endParaRPr/>
          </a:p>
        </p:txBody>
      </p:sp>
      <p:grpSp>
        <p:nvGrpSpPr>
          <p:cNvPr id="533" name="Google Shape;533;p19"/>
          <p:cNvGrpSpPr/>
          <p:nvPr/>
        </p:nvGrpSpPr>
        <p:grpSpPr>
          <a:xfrm>
            <a:off x="6705561" y="747647"/>
            <a:ext cx="1981194" cy="3984412"/>
            <a:chOff x="4571997" y="972741"/>
            <a:chExt cx="1885954" cy="3759234"/>
          </a:xfrm>
        </p:grpSpPr>
        <p:sp>
          <p:nvSpPr>
            <p:cNvPr id="534" name="Google Shape;534;p19"/>
            <p:cNvSpPr/>
            <p:nvPr/>
          </p:nvSpPr>
          <p:spPr>
            <a:xfrm>
              <a:off x="5987719" y="3093832"/>
              <a:ext cx="119074" cy="819540"/>
            </a:xfrm>
            <a:custGeom>
              <a:avLst/>
              <a:gdLst/>
              <a:ahLst/>
              <a:cxnLst/>
              <a:rect l="l" t="t" r="r" b="b"/>
              <a:pathLst>
                <a:path w="3672" h="25273" extrusionOk="0">
                  <a:moveTo>
                    <a:pt x="313" y="0"/>
                  </a:moveTo>
                  <a:lnTo>
                    <a:pt x="0" y="25230"/>
                  </a:lnTo>
                  <a:lnTo>
                    <a:pt x="3344" y="25273"/>
                  </a:lnTo>
                  <a:lnTo>
                    <a:pt x="3672" y="43"/>
                  </a:lnTo>
                  <a:lnTo>
                    <a:pt x="313"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5803596" y="3038900"/>
              <a:ext cx="120014" cy="872170"/>
            </a:xfrm>
            <a:custGeom>
              <a:avLst/>
              <a:gdLst/>
              <a:ahLst/>
              <a:cxnLst/>
              <a:rect l="l" t="t" r="r" b="b"/>
              <a:pathLst>
                <a:path w="3701" h="26896" extrusionOk="0">
                  <a:moveTo>
                    <a:pt x="342" y="1"/>
                  </a:moveTo>
                  <a:lnTo>
                    <a:pt x="1" y="26853"/>
                  </a:lnTo>
                  <a:lnTo>
                    <a:pt x="3359" y="26895"/>
                  </a:lnTo>
                  <a:lnTo>
                    <a:pt x="3700" y="44"/>
                  </a:lnTo>
                  <a:lnTo>
                    <a:pt x="342"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5669768" y="2404422"/>
              <a:ext cx="257053" cy="311045"/>
            </a:xfrm>
            <a:custGeom>
              <a:avLst/>
              <a:gdLst/>
              <a:ahLst/>
              <a:cxnLst/>
              <a:rect l="l" t="t" r="r" b="b"/>
              <a:pathLst>
                <a:path w="7927" h="9592" extrusionOk="0">
                  <a:moveTo>
                    <a:pt x="2804" y="1"/>
                  </a:moveTo>
                  <a:lnTo>
                    <a:pt x="1" y="1851"/>
                  </a:lnTo>
                  <a:lnTo>
                    <a:pt x="5124" y="9592"/>
                  </a:lnTo>
                  <a:lnTo>
                    <a:pt x="7927" y="7742"/>
                  </a:lnTo>
                  <a:lnTo>
                    <a:pt x="2804"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5505976" y="2490258"/>
              <a:ext cx="267203" cy="326739"/>
            </a:xfrm>
            <a:custGeom>
              <a:avLst/>
              <a:gdLst/>
              <a:ahLst/>
              <a:cxnLst/>
              <a:rect l="l" t="t" r="r" b="b"/>
              <a:pathLst>
                <a:path w="8240" h="10076" extrusionOk="0">
                  <a:moveTo>
                    <a:pt x="2789" y="1"/>
                  </a:moveTo>
                  <a:lnTo>
                    <a:pt x="0" y="1850"/>
                  </a:lnTo>
                  <a:lnTo>
                    <a:pt x="5436" y="10075"/>
                  </a:lnTo>
                  <a:lnTo>
                    <a:pt x="8239" y="8225"/>
                  </a:lnTo>
                  <a:lnTo>
                    <a:pt x="2789"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9"/>
            <p:cNvSpPr/>
            <p:nvPr/>
          </p:nvSpPr>
          <p:spPr>
            <a:xfrm>
              <a:off x="5247562" y="2038055"/>
              <a:ext cx="546825" cy="546825"/>
            </a:xfrm>
            <a:custGeom>
              <a:avLst/>
              <a:gdLst/>
              <a:ahLst/>
              <a:cxnLst/>
              <a:rect l="l" t="t" r="r" b="b"/>
              <a:pathLst>
                <a:path w="16863" h="16863" extrusionOk="0">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9"/>
            <p:cNvSpPr/>
            <p:nvPr/>
          </p:nvSpPr>
          <p:spPr>
            <a:xfrm>
              <a:off x="5653165" y="2630539"/>
              <a:ext cx="546825" cy="546825"/>
            </a:xfrm>
            <a:custGeom>
              <a:avLst/>
              <a:gdLst/>
              <a:ahLst/>
              <a:cxnLst/>
              <a:rect l="l" t="t" r="r" b="b"/>
              <a:pathLst>
                <a:path w="16863" h="16863" extrusionOk="0">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9"/>
            <p:cNvSpPr/>
            <p:nvPr/>
          </p:nvSpPr>
          <p:spPr>
            <a:xfrm>
              <a:off x="4571997" y="972741"/>
              <a:ext cx="1126888" cy="1361642"/>
            </a:xfrm>
            <a:custGeom>
              <a:avLst/>
              <a:gdLst/>
              <a:ahLst/>
              <a:cxnLst/>
              <a:rect l="l" t="t" r="r" b="b"/>
              <a:pathLst>
                <a:path w="34751" h="34707" extrusionOk="0">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9"/>
            <p:cNvSpPr/>
            <p:nvPr/>
          </p:nvSpPr>
          <p:spPr>
            <a:xfrm>
              <a:off x="4655041" y="1377758"/>
              <a:ext cx="1126873" cy="981948"/>
            </a:xfrm>
            <a:custGeom>
              <a:avLst/>
              <a:gdLst/>
              <a:ahLst/>
              <a:cxnLst/>
              <a:rect l="l" t="t" r="r" b="b"/>
              <a:pathLst>
                <a:path w="33896" h="29756" extrusionOk="0">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9"/>
            <p:cNvSpPr/>
            <p:nvPr/>
          </p:nvSpPr>
          <p:spPr>
            <a:xfrm>
              <a:off x="5651770" y="3750004"/>
              <a:ext cx="606362" cy="981970"/>
            </a:xfrm>
            <a:custGeom>
              <a:avLst/>
              <a:gdLst/>
              <a:ahLst/>
              <a:cxnLst/>
              <a:rect l="l" t="t" r="r" b="b"/>
              <a:pathLst>
                <a:path w="18699" h="30282" extrusionOk="0">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9"/>
            <p:cNvSpPr/>
            <p:nvPr/>
          </p:nvSpPr>
          <p:spPr>
            <a:xfrm>
              <a:off x="5388751" y="4322642"/>
              <a:ext cx="1069200" cy="409332"/>
            </a:xfrm>
            <a:custGeom>
              <a:avLst/>
              <a:gdLst/>
              <a:ahLst/>
              <a:cxnLst/>
              <a:rect l="l" t="t" r="r" b="b"/>
              <a:pathLst>
                <a:path w="32972" h="12623" extrusionOk="0">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9"/>
            <p:cNvSpPr/>
            <p:nvPr/>
          </p:nvSpPr>
          <p:spPr>
            <a:xfrm>
              <a:off x="5485190" y="2057414"/>
              <a:ext cx="650204" cy="2351999"/>
            </a:xfrm>
            <a:custGeom>
              <a:avLst/>
              <a:gdLst/>
              <a:ahLst/>
              <a:cxnLst/>
              <a:rect l="l" t="t" r="r" b="b"/>
              <a:pathLst>
                <a:path w="20051" h="72531" extrusionOk="0">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19"/>
          <p:cNvSpPr/>
          <p:nvPr/>
        </p:nvSpPr>
        <p:spPr>
          <a:xfrm>
            <a:off x="6986950" y="1311425"/>
            <a:ext cx="604500" cy="604500"/>
          </a:xfrm>
          <a:prstGeom prst="ellipse">
            <a:avLst/>
          </a:prstGeom>
          <a:solidFill>
            <a:schemeClr val="accent6"/>
          </a:solidFill>
          <a:ln>
            <a:noFill/>
          </a:ln>
        </p:spPr>
        <p:txBody>
          <a:bodyPr spcFirstLastPara="1" wrap="square" lIns="0" tIns="91425" rIns="85950" bIns="91425" anchor="ctr" anchorCtr="0">
            <a:noAutofit/>
          </a:bodyPr>
          <a:lstStyle/>
          <a:p>
            <a:pPr marL="0" marR="0" lvl="0" indent="0" algn="ctr" rtl="0">
              <a:spcBef>
                <a:spcPts val="0"/>
              </a:spcBef>
              <a:spcAft>
                <a:spcPts val="0"/>
              </a:spcAft>
              <a:buNone/>
            </a:pPr>
            <a:r>
              <a:rPr lang="en" sz="700" b="1" dirty="0">
                <a:solidFill>
                  <a:schemeClr val="lt1"/>
                </a:solidFill>
                <a:latin typeface="Fira Sans Extra Condensed"/>
                <a:ea typeface="Fira Sans Extra Condensed"/>
                <a:cs typeface="Fira Sans Extra Condensed"/>
                <a:sym typeface="Fira Sans Extra Condensed"/>
              </a:rPr>
              <a:t>Analyzing </a:t>
            </a:r>
            <a:endParaRPr sz="700" b="1" dirty="0">
              <a:solidFill>
                <a:schemeClr val="lt1"/>
              </a:solidFill>
              <a:latin typeface="Fira Sans Extra Condensed"/>
              <a:ea typeface="Fira Sans Extra Condensed"/>
              <a:cs typeface="Fira Sans Extra Condensed"/>
              <a:sym typeface="Fira Sans Extra Condensed"/>
            </a:endParaRPr>
          </a:p>
          <a:p>
            <a:pPr marL="0" marR="0" lvl="0" indent="0" algn="ctr" rtl="0">
              <a:spcBef>
                <a:spcPts val="0"/>
              </a:spcBef>
              <a:spcAft>
                <a:spcPts val="0"/>
              </a:spcAft>
              <a:buNone/>
            </a:pPr>
            <a:r>
              <a:rPr lang="en" sz="700" b="1" dirty="0">
                <a:solidFill>
                  <a:schemeClr val="lt1"/>
                </a:solidFill>
                <a:latin typeface="Fira Sans Extra Condensed"/>
                <a:ea typeface="Fira Sans Extra Condensed"/>
                <a:cs typeface="Fira Sans Extra Condensed"/>
                <a:sym typeface="Fira Sans Extra Condensed"/>
              </a:rPr>
              <a:t>Data</a:t>
            </a:r>
            <a:endParaRPr sz="700" b="1" dirty="0">
              <a:solidFill>
                <a:schemeClr val="lt1"/>
              </a:solidFill>
              <a:latin typeface="Fira Sans Extra Condensed"/>
              <a:ea typeface="Fira Sans Extra Condensed"/>
              <a:cs typeface="Fira Sans Extra Condensed"/>
              <a:sym typeface="Fira Sans Extra Condensed"/>
            </a:endParaRPr>
          </a:p>
        </p:txBody>
      </p:sp>
      <p:sp>
        <p:nvSpPr>
          <p:cNvPr id="546" name="Google Shape;546;p19"/>
          <p:cNvSpPr/>
          <p:nvPr/>
        </p:nvSpPr>
        <p:spPr>
          <a:xfrm>
            <a:off x="4691833" y="1358858"/>
            <a:ext cx="604500" cy="604500"/>
          </a:xfrm>
          <a:prstGeom prst="ellipse">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47" name="Google Shape;547;p19"/>
          <p:cNvSpPr/>
          <p:nvPr/>
        </p:nvSpPr>
        <p:spPr>
          <a:xfrm>
            <a:off x="4192966" y="3162742"/>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cxnSp>
        <p:nvCxnSpPr>
          <p:cNvPr id="548" name="Google Shape;548;p19"/>
          <p:cNvCxnSpPr/>
          <p:nvPr/>
        </p:nvCxnSpPr>
        <p:spPr>
          <a:xfrm flipH="1">
            <a:off x="3354875" y="3350150"/>
            <a:ext cx="1102500" cy="672000"/>
          </a:xfrm>
          <a:prstGeom prst="bentConnector3">
            <a:avLst>
              <a:gd name="adj1" fmla="val 71673"/>
            </a:avLst>
          </a:prstGeom>
          <a:noFill/>
          <a:ln w="9525" cap="flat" cmpd="sng">
            <a:solidFill>
              <a:schemeClr val="dk2"/>
            </a:solidFill>
            <a:prstDash val="solid"/>
            <a:round/>
            <a:headEnd type="none" w="med" len="med"/>
            <a:tailEnd type="triangle" w="med" len="med"/>
          </a:ln>
        </p:spPr>
      </p:cxnSp>
      <p:cxnSp>
        <p:nvCxnSpPr>
          <p:cNvPr id="549" name="Google Shape;549;p19"/>
          <p:cNvCxnSpPr>
            <a:stCxn id="546" idx="4"/>
            <a:endCxn id="550" idx="0"/>
          </p:cNvCxnSpPr>
          <p:nvPr/>
        </p:nvCxnSpPr>
        <p:spPr>
          <a:xfrm rot="5400000">
            <a:off x="4593283" y="2138558"/>
            <a:ext cx="576000" cy="2256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551" name="Google Shape;551;p19"/>
          <p:cNvCxnSpPr>
            <a:cxnSpLocks/>
            <a:stCxn id="545" idx="1"/>
            <a:endCxn id="546" idx="0"/>
          </p:cNvCxnSpPr>
          <p:nvPr/>
        </p:nvCxnSpPr>
        <p:spPr>
          <a:xfrm rot="5400000" flipH="1">
            <a:off x="6014227" y="338702"/>
            <a:ext cx="41100" cy="2081400"/>
          </a:xfrm>
          <a:prstGeom prst="bentConnector3">
            <a:avLst>
              <a:gd name="adj1" fmla="val 794774"/>
            </a:avLst>
          </a:prstGeom>
          <a:noFill/>
          <a:ln w="9525" cap="flat" cmpd="sng">
            <a:solidFill>
              <a:schemeClr val="dk2"/>
            </a:solidFill>
            <a:prstDash val="solid"/>
            <a:round/>
            <a:headEnd type="none" w="med" len="med"/>
            <a:tailEnd type="triangle" w="med" len="med"/>
          </a:ln>
        </p:spPr>
      </p:cxnSp>
      <p:grpSp>
        <p:nvGrpSpPr>
          <p:cNvPr id="552" name="Google Shape;552;p19"/>
          <p:cNvGrpSpPr/>
          <p:nvPr/>
        </p:nvGrpSpPr>
        <p:grpSpPr>
          <a:xfrm>
            <a:off x="781050" y="1238452"/>
            <a:ext cx="1981200" cy="890855"/>
            <a:chOff x="6053050" y="660785"/>
            <a:chExt cx="1981200" cy="890855"/>
          </a:xfrm>
        </p:grpSpPr>
        <p:sp>
          <p:nvSpPr>
            <p:cNvPr id="553" name="Google Shape;553;p19"/>
            <p:cNvSpPr txBox="1"/>
            <p:nvPr/>
          </p:nvSpPr>
          <p:spPr>
            <a:xfrm>
              <a:off x="6053050" y="660785"/>
              <a:ext cx="19812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u="sng">
                  <a:latin typeface="Fira Sans Extra Condensed"/>
                  <a:ea typeface="Fira Sans Extra Condensed"/>
                  <a:cs typeface="Fira Sans Extra Condensed"/>
                  <a:sym typeface="Fira Sans Extra Condensed"/>
                </a:rPr>
                <a:t>Evasive - PDFMal2022</a:t>
              </a:r>
              <a:endParaRPr sz="1600" b="1" u="sng">
                <a:solidFill>
                  <a:srgbClr val="000000"/>
                </a:solidFill>
                <a:latin typeface="Fira Sans Extra Condensed"/>
                <a:ea typeface="Fira Sans Extra Condensed"/>
                <a:cs typeface="Fira Sans Extra Condensed"/>
                <a:sym typeface="Fira Sans Extra Condensed"/>
              </a:endParaRPr>
            </a:p>
          </p:txBody>
        </p:sp>
        <p:sp>
          <p:nvSpPr>
            <p:cNvPr id="554" name="Google Shape;554;p19"/>
            <p:cNvSpPr txBox="1"/>
            <p:nvPr/>
          </p:nvSpPr>
          <p:spPr>
            <a:xfrm>
              <a:off x="6053050" y="1039840"/>
              <a:ext cx="1981200" cy="5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Contains 10,025 records: </a:t>
              </a:r>
              <a:endParaRPr sz="1200">
                <a:latin typeface="Roboto"/>
                <a:ea typeface="Roboto"/>
                <a:cs typeface="Roboto"/>
                <a:sym typeface="Roboto"/>
              </a:endParaRPr>
            </a:p>
            <a:p>
              <a:pPr marL="0" lvl="0" indent="0" algn="l" rtl="0">
                <a:spcBef>
                  <a:spcPts val="0"/>
                </a:spcBef>
                <a:spcAft>
                  <a:spcPts val="0"/>
                </a:spcAft>
                <a:buNone/>
              </a:pPr>
              <a:r>
                <a:rPr lang="en" sz="1200" b="1">
                  <a:latin typeface="Roboto"/>
                  <a:ea typeface="Roboto"/>
                  <a:cs typeface="Roboto"/>
                  <a:sym typeface="Roboto"/>
                </a:rPr>
                <a:t>- 5,557 Malicious Records</a:t>
              </a:r>
              <a:br>
                <a:rPr lang="en" sz="1200" b="1">
                  <a:latin typeface="Roboto"/>
                  <a:ea typeface="Roboto"/>
                  <a:cs typeface="Roboto"/>
                  <a:sym typeface="Roboto"/>
                </a:rPr>
              </a:br>
              <a:r>
                <a:rPr lang="en" sz="1200" b="1">
                  <a:latin typeface="Roboto"/>
                  <a:ea typeface="Roboto"/>
                  <a:cs typeface="Roboto"/>
                  <a:sym typeface="Roboto"/>
                </a:rPr>
                <a:t>- 4,468 Benign Records</a:t>
              </a:r>
              <a:endParaRPr sz="1200" b="1">
                <a:latin typeface="Roboto"/>
                <a:ea typeface="Roboto"/>
                <a:cs typeface="Roboto"/>
                <a:sym typeface="Roboto"/>
              </a:endParaRPr>
            </a:p>
          </p:txBody>
        </p:sp>
      </p:grpSp>
      <p:grpSp>
        <p:nvGrpSpPr>
          <p:cNvPr id="555" name="Google Shape;555;p19"/>
          <p:cNvGrpSpPr/>
          <p:nvPr/>
        </p:nvGrpSpPr>
        <p:grpSpPr>
          <a:xfrm>
            <a:off x="4791773" y="1497780"/>
            <a:ext cx="404608" cy="326646"/>
            <a:chOff x="4794038" y="3489860"/>
            <a:chExt cx="367726" cy="307374"/>
          </a:xfrm>
        </p:grpSpPr>
        <p:sp>
          <p:nvSpPr>
            <p:cNvPr id="556" name="Google Shape;556;p19"/>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9" descr="Data attributes"/>
          <p:cNvPicPr preferRelativeResize="0"/>
          <p:nvPr/>
        </p:nvPicPr>
        <p:blipFill rotWithShape="1">
          <a:blip r:embed="rId3">
            <a:alphaModFix/>
          </a:blip>
          <a:srcRect l="1816" t="2372" r="59024" b="30414"/>
          <a:stretch/>
        </p:blipFill>
        <p:spPr>
          <a:xfrm>
            <a:off x="4040975" y="2539325"/>
            <a:ext cx="1455300" cy="1837625"/>
          </a:xfrm>
          <a:prstGeom prst="rect">
            <a:avLst/>
          </a:prstGeom>
          <a:noFill/>
          <a:ln w="9525" cap="flat" cmpd="sng">
            <a:solidFill>
              <a:schemeClr val="dk1"/>
            </a:solidFill>
            <a:prstDash val="solid"/>
            <a:round/>
            <a:headEnd type="none" w="sm" len="sm"/>
            <a:tailEnd type="none" w="sm" len="sm"/>
          </a:ln>
        </p:spPr>
      </p:pic>
      <p:pic>
        <p:nvPicPr>
          <p:cNvPr id="560" name="Google Shape;560;p19" descr="Data attributes"/>
          <p:cNvPicPr preferRelativeResize="0"/>
          <p:nvPr/>
        </p:nvPicPr>
        <p:blipFill rotWithShape="1">
          <a:blip r:embed="rId3">
            <a:alphaModFix/>
          </a:blip>
          <a:srcRect l="41970" t="3260" r="1761"/>
          <a:stretch/>
        </p:blipFill>
        <p:spPr>
          <a:xfrm>
            <a:off x="1538000" y="2654550"/>
            <a:ext cx="1816875" cy="2255450"/>
          </a:xfrm>
          <a:prstGeom prst="rect">
            <a:avLst/>
          </a:prstGeom>
          <a:noFill/>
          <a:ln w="9525" cap="flat" cmpd="sng">
            <a:solidFill>
              <a:schemeClr val="dk1"/>
            </a:solidFill>
            <a:prstDash val="solid"/>
            <a:round/>
            <a:headEnd type="none" w="sm" len="sm"/>
            <a:tailEnd type="none" w="sm" len="sm"/>
          </a:ln>
        </p:spPr>
      </p:pic>
      <p:pic>
        <p:nvPicPr>
          <p:cNvPr id="561" name="Google Shape;561;p19"/>
          <p:cNvPicPr preferRelativeResize="0"/>
          <p:nvPr/>
        </p:nvPicPr>
        <p:blipFill>
          <a:blip r:embed="rId4">
            <a:alphaModFix/>
          </a:blip>
          <a:stretch>
            <a:fillRect/>
          </a:stretch>
        </p:blipFill>
        <p:spPr>
          <a:xfrm>
            <a:off x="2877951" y="1411363"/>
            <a:ext cx="404626" cy="404626"/>
          </a:xfrm>
          <a:prstGeom prst="rect">
            <a:avLst/>
          </a:prstGeom>
          <a:noFill/>
          <a:ln>
            <a:noFill/>
          </a:ln>
        </p:spPr>
      </p:pic>
      <p:cxnSp>
        <p:nvCxnSpPr>
          <p:cNvPr id="562" name="Google Shape;562;p19"/>
          <p:cNvCxnSpPr>
            <a:cxnSpLocks/>
            <a:stCxn id="531" idx="0"/>
            <a:endCxn id="545" idx="0"/>
          </p:cNvCxnSpPr>
          <p:nvPr/>
        </p:nvCxnSpPr>
        <p:spPr>
          <a:xfrm rot="-5400000">
            <a:off x="5173914" y="-795305"/>
            <a:ext cx="8700" cy="4221900"/>
          </a:xfrm>
          <a:prstGeom prst="bentConnector3">
            <a:avLst>
              <a:gd name="adj1" fmla="val 3913738"/>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0"/>
          <p:cNvSpPr txBox="1">
            <a:spLocks noGrp="1"/>
          </p:cNvSpPr>
          <p:nvPr>
            <p:ph type="title"/>
          </p:nvPr>
        </p:nvSpPr>
        <p:spPr>
          <a:xfrm>
            <a:off x="495050" y="2553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6.1. Data Exploration</a:t>
            </a:r>
            <a:endParaRPr/>
          </a:p>
        </p:txBody>
      </p:sp>
      <p:sp>
        <p:nvSpPr>
          <p:cNvPr id="568" name="Google Shape;568;p20"/>
          <p:cNvSpPr txBox="1"/>
          <p:nvPr/>
        </p:nvSpPr>
        <p:spPr>
          <a:xfrm>
            <a:off x="3913475" y="547024"/>
            <a:ext cx="21840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solidFill>
                  <a:schemeClr val="dk1"/>
                </a:solidFill>
                <a:latin typeface="Fira Sans Extra Condensed"/>
                <a:ea typeface="Fira Sans Extra Condensed"/>
                <a:cs typeface="Fira Sans Extra Condensed"/>
                <a:sym typeface="Fira Sans Extra Condensed"/>
              </a:rPr>
              <a:t>Process Involved</a:t>
            </a:r>
            <a:endParaRPr sz="1800" b="1" u="sng">
              <a:solidFill>
                <a:schemeClr val="dk1"/>
              </a:solidFill>
              <a:latin typeface="Fira Sans Extra Condensed"/>
              <a:ea typeface="Fira Sans Extra Condensed"/>
              <a:cs typeface="Fira Sans Extra Condensed"/>
              <a:sym typeface="Fira Sans Extra Condensed"/>
            </a:endParaRPr>
          </a:p>
        </p:txBody>
      </p:sp>
      <p:cxnSp>
        <p:nvCxnSpPr>
          <p:cNvPr id="569" name="Google Shape;569;p20"/>
          <p:cNvCxnSpPr/>
          <p:nvPr/>
        </p:nvCxnSpPr>
        <p:spPr>
          <a:xfrm rot="5400000">
            <a:off x="3796775" y="2164100"/>
            <a:ext cx="2414400" cy="4800"/>
          </a:xfrm>
          <a:prstGeom prst="bentConnector3">
            <a:avLst>
              <a:gd name="adj1" fmla="val 50000"/>
            </a:avLst>
          </a:prstGeom>
          <a:noFill/>
          <a:ln w="9525" cap="flat" cmpd="sng">
            <a:solidFill>
              <a:schemeClr val="accent6"/>
            </a:solidFill>
            <a:prstDash val="dash"/>
            <a:round/>
            <a:headEnd type="oval" w="med" len="med"/>
            <a:tailEnd type="none" w="med" len="med"/>
          </a:ln>
        </p:spPr>
      </p:cxnSp>
      <p:grpSp>
        <p:nvGrpSpPr>
          <p:cNvPr id="570" name="Google Shape;570;p20"/>
          <p:cNvGrpSpPr/>
          <p:nvPr/>
        </p:nvGrpSpPr>
        <p:grpSpPr>
          <a:xfrm>
            <a:off x="466650" y="912727"/>
            <a:ext cx="3286775" cy="421487"/>
            <a:chOff x="457200" y="959311"/>
            <a:chExt cx="3286775" cy="500400"/>
          </a:xfrm>
        </p:grpSpPr>
        <p:sp>
          <p:nvSpPr>
            <p:cNvPr id="571" name="Google Shape;571;p20"/>
            <p:cNvSpPr txBox="1"/>
            <p:nvPr/>
          </p:nvSpPr>
          <p:spPr>
            <a:xfrm>
              <a:off x="999575" y="1127921"/>
              <a:ext cx="2744400" cy="23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Fira Sans Extra Condensed"/>
                  <a:ea typeface="Fira Sans Extra Condensed"/>
                  <a:cs typeface="Fira Sans Extra Condensed"/>
                  <a:sym typeface="Fira Sans Extra Condensed"/>
                </a:rPr>
                <a:t>Importing the libraries and the PDFMalware.csv file on the data frame</a:t>
              </a:r>
              <a:endParaRPr sz="1000" b="1">
                <a:solidFill>
                  <a:srgbClr val="000000"/>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457200" y="959311"/>
              <a:ext cx="457200" cy="50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chemeClr val="accent1"/>
                  </a:solidFill>
                  <a:latin typeface="Fira Sans Extra Condensed"/>
                  <a:ea typeface="Fira Sans Extra Condensed"/>
                  <a:cs typeface="Fira Sans Extra Condensed"/>
                  <a:sym typeface="Fira Sans Extra Condensed"/>
                </a:rPr>
                <a:t>01</a:t>
              </a:r>
              <a:endParaRPr sz="1600" b="1">
                <a:solidFill>
                  <a:schemeClr val="accent1"/>
                </a:solidFill>
                <a:latin typeface="Fira Sans Extra Condensed"/>
                <a:ea typeface="Fira Sans Extra Condensed"/>
                <a:cs typeface="Fira Sans Extra Condensed"/>
                <a:sym typeface="Fira Sans Extra Condensed"/>
              </a:endParaRPr>
            </a:p>
          </p:txBody>
        </p:sp>
      </p:grpSp>
      <p:grpSp>
        <p:nvGrpSpPr>
          <p:cNvPr id="573" name="Google Shape;573;p20"/>
          <p:cNvGrpSpPr/>
          <p:nvPr/>
        </p:nvGrpSpPr>
        <p:grpSpPr>
          <a:xfrm>
            <a:off x="485575" y="1964849"/>
            <a:ext cx="2917326" cy="246624"/>
            <a:chOff x="489216" y="1689281"/>
            <a:chExt cx="2468962" cy="1612973"/>
          </a:xfrm>
        </p:grpSpPr>
        <p:sp>
          <p:nvSpPr>
            <p:cNvPr id="574" name="Google Shape;574;p20"/>
            <p:cNvSpPr txBox="1"/>
            <p:nvPr/>
          </p:nvSpPr>
          <p:spPr>
            <a:xfrm>
              <a:off x="826979" y="1689281"/>
              <a:ext cx="2131200" cy="161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Fira Sans Extra Condensed"/>
                  <a:ea typeface="Fira Sans Extra Condensed"/>
                  <a:cs typeface="Fira Sans Extra Condensed"/>
                  <a:sym typeface="Fira Sans Extra Condensed"/>
                </a:rPr>
                <a:t>Checked the dimension of variables</a:t>
              </a:r>
              <a:endParaRPr sz="1100" b="1">
                <a:solidFill>
                  <a:srgbClr val="000000"/>
                </a:solidFill>
                <a:latin typeface="Fira Sans Extra Condensed"/>
                <a:ea typeface="Fira Sans Extra Condensed"/>
                <a:cs typeface="Fira Sans Extra Condensed"/>
                <a:sym typeface="Fira Sans Extra Condensed"/>
              </a:endParaRPr>
            </a:p>
          </p:txBody>
        </p:sp>
        <p:sp>
          <p:nvSpPr>
            <p:cNvPr id="575" name="Google Shape;575;p20"/>
            <p:cNvSpPr txBox="1"/>
            <p:nvPr/>
          </p:nvSpPr>
          <p:spPr>
            <a:xfrm>
              <a:off x="489216" y="2158953"/>
              <a:ext cx="361800" cy="114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rgbClr val="D53F21"/>
                  </a:solidFill>
                  <a:latin typeface="Fira Sans Extra Condensed"/>
                  <a:ea typeface="Fira Sans Extra Condensed"/>
                  <a:cs typeface="Fira Sans Extra Condensed"/>
                  <a:sym typeface="Fira Sans Extra Condensed"/>
                </a:rPr>
                <a:t>02</a:t>
              </a:r>
              <a:endParaRPr sz="1600" b="1">
                <a:solidFill>
                  <a:srgbClr val="D53F21"/>
                </a:solidFill>
                <a:latin typeface="Fira Sans Extra Condensed"/>
                <a:ea typeface="Fira Sans Extra Condensed"/>
                <a:cs typeface="Fira Sans Extra Condensed"/>
                <a:sym typeface="Fira Sans Extra Condensed"/>
              </a:endParaRPr>
            </a:p>
          </p:txBody>
        </p:sp>
      </p:grpSp>
      <p:grpSp>
        <p:nvGrpSpPr>
          <p:cNvPr id="576" name="Google Shape;576;p20"/>
          <p:cNvGrpSpPr/>
          <p:nvPr/>
        </p:nvGrpSpPr>
        <p:grpSpPr>
          <a:xfrm>
            <a:off x="466650" y="2672341"/>
            <a:ext cx="3467108" cy="246640"/>
            <a:chOff x="561477" y="2366953"/>
            <a:chExt cx="2414085" cy="1931400"/>
          </a:xfrm>
        </p:grpSpPr>
        <p:sp>
          <p:nvSpPr>
            <p:cNvPr id="577" name="Google Shape;577;p20"/>
            <p:cNvSpPr txBox="1"/>
            <p:nvPr/>
          </p:nvSpPr>
          <p:spPr>
            <a:xfrm>
              <a:off x="914562" y="2366953"/>
              <a:ext cx="2061000" cy="193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Fira Sans Extra Condensed"/>
                  <a:ea typeface="Fira Sans Extra Condensed"/>
                  <a:cs typeface="Fira Sans Extra Condensed"/>
                  <a:sym typeface="Fira Sans Extra Condensed"/>
                </a:rPr>
                <a:t>Checked the data types using .info()</a:t>
              </a:r>
              <a:endParaRPr sz="1100" b="1">
                <a:solidFill>
                  <a:srgbClr val="000000"/>
                </a:solidFill>
                <a:latin typeface="Fira Sans Extra Condensed"/>
                <a:ea typeface="Fira Sans Extra Condensed"/>
                <a:cs typeface="Fira Sans Extra Condensed"/>
                <a:sym typeface="Fira Sans Extra Condensed"/>
              </a:endParaRPr>
            </a:p>
          </p:txBody>
        </p:sp>
        <p:sp>
          <p:nvSpPr>
            <p:cNvPr id="578" name="Google Shape;578;p20"/>
            <p:cNvSpPr txBox="1"/>
            <p:nvPr/>
          </p:nvSpPr>
          <p:spPr>
            <a:xfrm>
              <a:off x="561477" y="2367087"/>
              <a:ext cx="320700" cy="184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rgbClr val="4A86E8"/>
                  </a:solidFill>
                  <a:latin typeface="Fira Sans Extra Condensed"/>
                  <a:ea typeface="Fira Sans Extra Condensed"/>
                  <a:cs typeface="Fira Sans Extra Condensed"/>
                  <a:sym typeface="Fira Sans Extra Condensed"/>
                </a:rPr>
                <a:t>03</a:t>
              </a:r>
              <a:endParaRPr sz="1600" b="1">
                <a:solidFill>
                  <a:srgbClr val="4A86E8"/>
                </a:solidFill>
                <a:latin typeface="Fira Sans Extra Condensed"/>
                <a:ea typeface="Fira Sans Extra Condensed"/>
                <a:cs typeface="Fira Sans Extra Condensed"/>
                <a:sym typeface="Fira Sans Extra Condensed"/>
              </a:endParaRPr>
            </a:p>
          </p:txBody>
        </p:sp>
      </p:grpSp>
      <p:sp>
        <p:nvSpPr>
          <p:cNvPr id="579" name="Google Shape;579;p20"/>
          <p:cNvSpPr txBox="1"/>
          <p:nvPr/>
        </p:nvSpPr>
        <p:spPr>
          <a:xfrm>
            <a:off x="6708900" y="959300"/>
            <a:ext cx="2276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Fira Sans Extra Condensed"/>
                <a:ea typeface="Fira Sans Extra Condensed"/>
                <a:cs typeface="Fira Sans Extra Condensed"/>
                <a:sym typeface="Fira Sans Extra Condensed"/>
              </a:rPr>
              <a:t>Checking the Null Values using .isna().sum()</a:t>
            </a:r>
            <a:endParaRPr sz="1000" b="1">
              <a:solidFill>
                <a:srgbClr val="000000"/>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6733400" y="3654000"/>
            <a:ext cx="2252100" cy="37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Fira Sans Extra Condensed"/>
                <a:ea typeface="Fira Sans Extra Condensed"/>
                <a:cs typeface="Fira Sans Extra Condensed"/>
                <a:sym typeface="Fira Sans Extra Condensed"/>
              </a:rPr>
              <a:t>Filling the missing values with 0s and removing duplicate values</a:t>
            </a:r>
            <a:endParaRPr sz="1100" b="1">
              <a:solidFill>
                <a:srgbClr val="000000"/>
              </a:solidFill>
              <a:latin typeface="Fira Sans Extra Condensed"/>
              <a:ea typeface="Fira Sans Extra Condensed"/>
              <a:cs typeface="Fira Sans Extra Condensed"/>
              <a:sym typeface="Fira Sans Extra Condensed"/>
            </a:endParaRPr>
          </a:p>
        </p:txBody>
      </p:sp>
      <p:sp>
        <p:nvSpPr>
          <p:cNvPr id="581" name="Google Shape;581;p20"/>
          <p:cNvSpPr txBox="1"/>
          <p:nvPr/>
        </p:nvSpPr>
        <p:spPr>
          <a:xfrm>
            <a:off x="6429375" y="3556600"/>
            <a:ext cx="417600" cy="42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D53F21"/>
                </a:solidFill>
                <a:latin typeface="Fira Sans Extra Condensed"/>
                <a:ea typeface="Fira Sans Extra Condensed"/>
                <a:cs typeface="Fira Sans Extra Condensed"/>
                <a:sym typeface="Fira Sans Extra Condensed"/>
              </a:rPr>
              <a:t>02</a:t>
            </a:r>
            <a:endParaRPr sz="1600" b="1">
              <a:solidFill>
                <a:srgbClr val="D53F21"/>
              </a:solidFill>
              <a:latin typeface="Fira Sans Extra Condensed"/>
              <a:ea typeface="Fira Sans Extra Condensed"/>
              <a:cs typeface="Fira Sans Extra Condensed"/>
              <a:sym typeface="Fira Sans Extra Condensed"/>
            </a:endParaRPr>
          </a:p>
        </p:txBody>
      </p:sp>
      <p:pic>
        <p:nvPicPr>
          <p:cNvPr id="582" name="Google Shape;582;p20"/>
          <p:cNvPicPr preferRelativeResize="0"/>
          <p:nvPr/>
        </p:nvPicPr>
        <p:blipFill>
          <a:blip r:embed="rId3">
            <a:alphaModFix/>
          </a:blip>
          <a:stretch>
            <a:fillRect/>
          </a:stretch>
        </p:blipFill>
        <p:spPr>
          <a:xfrm>
            <a:off x="1062150" y="1334175"/>
            <a:ext cx="1346201" cy="537113"/>
          </a:xfrm>
          <a:prstGeom prst="rect">
            <a:avLst/>
          </a:prstGeom>
          <a:noFill/>
          <a:ln>
            <a:noFill/>
          </a:ln>
        </p:spPr>
      </p:pic>
      <p:pic>
        <p:nvPicPr>
          <p:cNvPr id="583" name="Google Shape;583;p20"/>
          <p:cNvPicPr preferRelativeResize="0"/>
          <p:nvPr/>
        </p:nvPicPr>
        <p:blipFill rotWithShape="1">
          <a:blip r:embed="rId4">
            <a:alphaModFix/>
          </a:blip>
          <a:srcRect t="-4480" b="4480"/>
          <a:stretch/>
        </p:blipFill>
        <p:spPr>
          <a:xfrm>
            <a:off x="2457525" y="1361238"/>
            <a:ext cx="2305546" cy="483000"/>
          </a:xfrm>
          <a:prstGeom prst="rect">
            <a:avLst/>
          </a:prstGeom>
          <a:noFill/>
          <a:ln>
            <a:noFill/>
          </a:ln>
        </p:spPr>
      </p:pic>
      <p:pic>
        <p:nvPicPr>
          <p:cNvPr id="584" name="Google Shape;584;p20"/>
          <p:cNvPicPr preferRelativeResize="0"/>
          <p:nvPr/>
        </p:nvPicPr>
        <p:blipFill>
          <a:blip r:embed="rId5">
            <a:alphaModFix/>
          </a:blip>
          <a:stretch>
            <a:fillRect/>
          </a:stretch>
        </p:blipFill>
        <p:spPr>
          <a:xfrm>
            <a:off x="1090550" y="2239888"/>
            <a:ext cx="831927" cy="371400"/>
          </a:xfrm>
          <a:prstGeom prst="rect">
            <a:avLst/>
          </a:prstGeom>
          <a:noFill/>
          <a:ln>
            <a:noFill/>
          </a:ln>
        </p:spPr>
      </p:pic>
      <p:pic>
        <p:nvPicPr>
          <p:cNvPr id="585" name="Google Shape;585;p20"/>
          <p:cNvPicPr preferRelativeResize="0"/>
          <p:nvPr/>
        </p:nvPicPr>
        <p:blipFill rotWithShape="1">
          <a:blip r:embed="rId6">
            <a:alphaModFix/>
          </a:blip>
          <a:srcRect t="13959" b="2049"/>
          <a:stretch/>
        </p:blipFill>
        <p:spPr>
          <a:xfrm>
            <a:off x="1048987" y="2874963"/>
            <a:ext cx="1790500" cy="2162725"/>
          </a:xfrm>
          <a:prstGeom prst="rect">
            <a:avLst/>
          </a:prstGeom>
          <a:noFill/>
          <a:ln>
            <a:noFill/>
          </a:ln>
        </p:spPr>
      </p:pic>
      <p:sp>
        <p:nvSpPr>
          <p:cNvPr id="586" name="Google Shape;586;p20"/>
          <p:cNvSpPr txBox="1"/>
          <p:nvPr/>
        </p:nvSpPr>
        <p:spPr>
          <a:xfrm>
            <a:off x="608350" y="684125"/>
            <a:ext cx="2184000" cy="371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Fira Sans Extra Condensed"/>
              <a:buAutoNum type="alphaUcPeriod"/>
            </a:pPr>
            <a:r>
              <a:rPr lang="en" sz="1200" b="1" u="sng">
                <a:solidFill>
                  <a:schemeClr val="dk1"/>
                </a:solidFill>
                <a:latin typeface="Fira Sans Extra Condensed"/>
                <a:ea typeface="Fira Sans Extra Condensed"/>
                <a:cs typeface="Fira Sans Extra Condensed"/>
                <a:sym typeface="Fira Sans Extra Condensed"/>
              </a:rPr>
              <a:t>Data Collection </a:t>
            </a:r>
            <a:endParaRPr sz="1200" b="1" u="sng">
              <a:solidFill>
                <a:schemeClr val="dk1"/>
              </a:solidFill>
              <a:latin typeface="Fira Sans Extra Condensed"/>
              <a:ea typeface="Fira Sans Extra Condensed"/>
              <a:cs typeface="Fira Sans Extra Condensed"/>
              <a:sym typeface="Fira Sans Extra Condensed"/>
            </a:endParaRPr>
          </a:p>
        </p:txBody>
      </p:sp>
      <p:sp>
        <p:nvSpPr>
          <p:cNvPr id="587" name="Google Shape;587;p20"/>
          <p:cNvSpPr txBox="1"/>
          <p:nvPr/>
        </p:nvSpPr>
        <p:spPr>
          <a:xfrm>
            <a:off x="6529925" y="684125"/>
            <a:ext cx="21120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Extra Condensed"/>
                <a:ea typeface="Fira Sans Extra Condensed"/>
                <a:cs typeface="Fira Sans Extra Condensed"/>
                <a:sym typeface="Fira Sans Extra Condensed"/>
              </a:rPr>
              <a:t>B.     </a:t>
            </a:r>
            <a:r>
              <a:rPr lang="en" sz="1200" b="1" u="sng">
                <a:solidFill>
                  <a:schemeClr val="dk1"/>
                </a:solidFill>
                <a:latin typeface="Fira Sans Extra Condensed"/>
                <a:ea typeface="Fira Sans Extra Condensed"/>
                <a:cs typeface="Fira Sans Extra Condensed"/>
                <a:sym typeface="Fira Sans Extra Condensed"/>
              </a:rPr>
              <a:t>Data Processing</a:t>
            </a:r>
            <a:endParaRPr sz="1200" b="1" u="sng">
              <a:solidFill>
                <a:schemeClr val="dk1"/>
              </a:solidFill>
              <a:latin typeface="Fira Sans Extra Condensed"/>
              <a:ea typeface="Fira Sans Extra Condensed"/>
              <a:cs typeface="Fira Sans Extra Condensed"/>
              <a:sym typeface="Fira Sans Extra Condensed"/>
            </a:endParaRPr>
          </a:p>
        </p:txBody>
      </p:sp>
      <p:pic>
        <p:nvPicPr>
          <p:cNvPr id="588" name="Google Shape;588;p20"/>
          <p:cNvPicPr preferRelativeResize="0"/>
          <p:nvPr/>
        </p:nvPicPr>
        <p:blipFill rotWithShape="1">
          <a:blip r:embed="rId7">
            <a:alphaModFix/>
          </a:blip>
          <a:srcRect t="8265"/>
          <a:stretch/>
        </p:blipFill>
        <p:spPr>
          <a:xfrm>
            <a:off x="6910600" y="1291100"/>
            <a:ext cx="925100" cy="2067800"/>
          </a:xfrm>
          <a:prstGeom prst="rect">
            <a:avLst/>
          </a:prstGeom>
          <a:noFill/>
          <a:ln>
            <a:noFill/>
          </a:ln>
        </p:spPr>
      </p:pic>
      <p:pic>
        <p:nvPicPr>
          <p:cNvPr id="589" name="Google Shape;589;p20"/>
          <p:cNvPicPr preferRelativeResize="0"/>
          <p:nvPr/>
        </p:nvPicPr>
        <p:blipFill rotWithShape="1">
          <a:blip r:embed="rId8">
            <a:alphaModFix/>
          </a:blip>
          <a:srcRect b="37233"/>
          <a:stretch/>
        </p:blipFill>
        <p:spPr>
          <a:xfrm>
            <a:off x="6849100" y="4023275"/>
            <a:ext cx="1697501" cy="246625"/>
          </a:xfrm>
          <a:prstGeom prst="rect">
            <a:avLst/>
          </a:prstGeom>
          <a:noFill/>
          <a:ln>
            <a:noFill/>
          </a:ln>
        </p:spPr>
      </p:pic>
      <p:pic>
        <p:nvPicPr>
          <p:cNvPr id="590" name="Google Shape;590;p20"/>
          <p:cNvPicPr preferRelativeResize="0"/>
          <p:nvPr/>
        </p:nvPicPr>
        <p:blipFill>
          <a:blip r:embed="rId9">
            <a:alphaModFix/>
          </a:blip>
          <a:stretch>
            <a:fillRect/>
          </a:stretch>
        </p:blipFill>
        <p:spPr>
          <a:xfrm>
            <a:off x="6589725" y="4356975"/>
            <a:ext cx="2425470" cy="371400"/>
          </a:xfrm>
          <a:prstGeom prst="rect">
            <a:avLst/>
          </a:prstGeom>
          <a:noFill/>
          <a:ln>
            <a:noFill/>
          </a:ln>
        </p:spPr>
      </p:pic>
      <p:grpSp>
        <p:nvGrpSpPr>
          <p:cNvPr id="591" name="Google Shape;591;p20"/>
          <p:cNvGrpSpPr/>
          <p:nvPr/>
        </p:nvGrpSpPr>
        <p:grpSpPr>
          <a:xfrm>
            <a:off x="4219174" y="3304500"/>
            <a:ext cx="1706093" cy="1378343"/>
            <a:chOff x="457200" y="1940136"/>
            <a:chExt cx="3016430" cy="2791864"/>
          </a:xfrm>
        </p:grpSpPr>
        <p:sp>
          <p:nvSpPr>
            <p:cNvPr id="592" name="Google Shape;592;p20"/>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0"/>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0"/>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0"/>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0"/>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0"/>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0"/>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0"/>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0"/>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0"/>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0"/>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0"/>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0"/>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0"/>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0"/>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20"/>
          <p:cNvSpPr txBox="1"/>
          <p:nvPr/>
        </p:nvSpPr>
        <p:spPr>
          <a:xfrm>
            <a:off x="6298075" y="903075"/>
            <a:ext cx="501600" cy="431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600" b="1">
                <a:solidFill>
                  <a:srgbClr val="D2D81D"/>
                </a:solidFill>
                <a:latin typeface="Fira Sans Extra Condensed"/>
                <a:ea typeface="Fira Sans Extra Condensed"/>
                <a:cs typeface="Fira Sans Extra Condensed"/>
                <a:sym typeface="Fira Sans Extra Condensed"/>
              </a:rPr>
              <a:t>01</a:t>
            </a:r>
            <a:endParaRPr>
              <a:solidFill>
                <a:srgbClr val="D2D81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1"/>
          <p:cNvSpPr txBox="1">
            <a:spLocks noGrp="1"/>
          </p:cNvSpPr>
          <p:nvPr>
            <p:ph type="title"/>
          </p:nvPr>
        </p:nvSpPr>
        <p:spPr>
          <a:xfrm>
            <a:off x="495050" y="25532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6.2. Data Exploration</a:t>
            </a:r>
            <a:endParaRPr/>
          </a:p>
        </p:txBody>
      </p:sp>
      <p:sp>
        <p:nvSpPr>
          <p:cNvPr id="613" name="Google Shape;613;p21"/>
          <p:cNvSpPr txBox="1"/>
          <p:nvPr/>
        </p:nvSpPr>
        <p:spPr>
          <a:xfrm>
            <a:off x="3517850" y="518849"/>
            <a:ext cx="2184000" cy="36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614" name="Google Shape;614;p21"/>
          <p:cNvCxnSpPr/>
          <p:nvPr/>
        </p:nvCxnSpPr>
        <p:spPr>
          <a:xfrm rot="5400000">
            <a:off x="3836863" y="1487677"/>
            <a:ext cx="1226100" cy="3900"/>
          </a:xfrm>
          <a:prstGeom prst="bentConnector3">
            <a:avLst>
              <a:gd name="adj1" fmla="val 99996"/>
            </a:avLst>
          </a:prstGeom>
          <a:noFill/>
          <a:ln w="9525" cap="flat" cmpd="sng">
            <a:solidFill>
              <a:schemeClr val="accent6"/>
            </a:solidFill>
            <a:prstDash val="dash"/>
            <a:round/>
            <a:headEnd type="oval" w="med" len="med"/>
            <a:tailEnd type="none" w="med" len="med"/>
          </a:ln>
        </p:spPr>
      </p:cxnSp>
      <p:grpSp>
        <p:nvGrpSpPr>
          <p:cNvPr id="615" name="Google Shape;615;p21"/>
          <p:cNvGrpSpPr/>
          <p:nvPr/>
        </p:nvGrpSpPr>
        <p:grpSpPr>
          <a:xfrm>
            <a:off x="446575" y="1260548"/>
            <a:ext cx="3306900" cy="410261"/>
            <a:chOff x="437125" y="1241079"/>
            <a:chExt cx="3306900" cy="814818"/>
          </a:xfrm>
        </p:grpSpPr>
        <p:sp>
          <p:nvSpPr>
            <p:cNvPr id="616" name="Google Shape;616;p21"/>
            <p:cNvSpPr txBox="1"/>
            <p:nvPr/>
          </p:nvSpPr>
          <p:spPr>
            <a:xfrm>
              <a:off x="894325" y="1241079"/>
              <a:ext cx="2849700" cy="81481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Target Variable:</a:t>
              </a:r>
            </a:p>
          </p:txBody>
        </p:sp>
        <p:sp>
          <p:nvSpPr>
            <p:cNvPr id="617" name="Google Shape;617;p21"/>
            <p:cNvSpPr txBox="1"/>
            <p:nvPr/>
          </p:nvSpPr>
          <p:spPr>
            <a:xfrm>
              <a:off x="437125" y="1392303"/>
              <a:ext cx="457200" cy="60749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a:solidFill>
                    <a:schemeClr val="accent1"/>
                  </a:solidFill>
                  <a:latin typeface="Fira Sans Extra Condensed"/>
                  <a:ea typeface="Fira Sans Extra Condensed"/>
                  <a:cs typeface="Fira Sans Extra Condensed"/>
                  <a:sym typeface="Fira Sans Extra Condensed"/>
                </a:rPr>
                <a:t>01</a:t>
              </a:r>
              <a:endParaRPr sz="1600" b="1" dirty="0">
                <a:solidFill>
                  <a:schemeClr val="accent1"/>
                </a:solidFill>
                <a:latin typeface="Fira Sans Extra Condensed"/>
                <a:ea typeface="Fira Sans Extra Condensed"/>
                <a:cs typeface="Fira Sans Extra Condensed"/>
                <a:sym typeface="Fira Sans Extra Condensed"/>
              </a:endParaRPr>
            </a:p>
          </p:txBody>
        </p:sp>
      </p:grpSp>
      <p:grpSp>
        <p:nvGrpSpPr>
          <p:cNvPr id="618" name="Google Shape;618;p21"/>
          <p:cNvGrpSpPr/>
          <p:nvPr/>
        </p:nvGrpSpPr>
        <p:grpSpPr>
          <a:xfrm>
            <a:off x="5146351" y="1179352"/>
            <a:ext cx="3782581" cy="365700"/>
            <a:chOff x="489215" y="1689274"/>
            <a:chExt cx="2848758" cy="1987500"/>
          </a:xfrm>
        </p:grpSpPr>
        <p:sp>
          <p:nvSpPr>
            <p:cNvPr id="619" name="Google Shape;619;p21"/>
            <p:cNvSpPr txBox="1"/>
            <p:nvPr/>
          </p:nvSpPr>
          <p:spPr>
            <a:xfrm>
              <a:off x="826973" y="1689274"/>
              <a:ext cx="2511000" cy="198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latin typeface="Fira Sans Extra Condensed"/>
                  <a:ea typeface="Fira Sans Extra Condensed"/>
                  <a:cs typeface="Fira Sans Extra Condensed"/>
                  <a:sym typeface="Fira Sans Extra Condensed"/>
                </a:rPr>
                <a:t>Predictor Variables:</a:t>
              </a:r>
              <a:endParaRPr sz="700" b="1" dirty="0">
                <a:latin typeface="Fira Sans Extra Condensed"/>
                <a:ea typeface="Fira Sans Extra Condensed"/>
                <a:cs typeface="Fira Sans Extra Condensed"/>
                <a:sym typeface="Fira Sans Extra Condensed"/>
              </a:endParaRPr>
            </a:p>
            <a:p>
              <a:pPr marL="0" lvl="0" indent="0" algn="l" rtl="0">
                <a:spcBef>
                  <a:spcPts val="0"/>
                </a:spcBef>
                <a:spcAft>
                  <a:spcPts val="0"/>
                </a:spcAft>
                <a:buNone/>
              </a:pPr>
              <a:endParaRPr sz="700" b="1" dirty="0">
                <a:latin typeface="Fira Sans Extra Condensed"/>
                <a:ea typeface="Fira Sans Extra Condensed"/>
                <a:cs typeface="Fira Sans Extra Condensed"/>
                <a:sym typeface="Fira Sans Extra Condensed"/>
              </a:endParaRPr>
            </a:p>
          </p:txBody>
        </p:sp>
        <p:sp>
          <p:nvSpPr>
            <p:cNvPr id="620" name="Google Shape;620;p21"/>
            <p:cNvSpPr txBox="1"/>
            <p:nvPr/>
          </p:nvSpPr>
          <p:spPr>
            <a:xfrm>
              <a:off x="489215" y="1689279"/>
              <a:ext cx="361800" cy="1279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b="1">
                  <a:solidFill>
                    <a:srgbClr val="D53F21"/>
                  </a:solidFill>
                  <a:latin typeface="Fira Sans Extra Condensed"/>
                  <a:ea typeface="Fira Sans Extra Condensed"/>
                  <a:cs typeface="Fira Sans Extra Condensed"/>
                  <a:sym typeface="Fira Sans Extra Condensed"/>
                </a:rPr>
                <a:t>02</a:t>
              </a:r>
              <a:endParaRPr sz="1600" b="1">
                <a:solidFill>
                  <a:srgbClr val="D53F21"/>
                </a:solidFill>
                <a:latin typeface="Fira Sans Extra Condensed"/>
                <a:ea typeface="Fira Sans Extra Condensed"/>
                <a:cs typeface="Fira Sans Extra Condensed"/>
                <a:sym typeface="Fira Sans Extra Condensed"/>
              </a:endParaRPr>
            </a:p>
          </p:txBody>
        </p:sp>
      </p:grpSp>
      <p:sp>
        <p:nvSpPr>
          <p:cNvPr id="624" name="Google Shape;624;p21"/>
          <p:cNvSpPr txBox="1"/>
          <p:nvPr/>
        </p:nvSpPr>
        <p:spPr>
          <a:xfrm>
            <a:off x="608350" y="684125"/>
            <a:ext cx="2184000" cy="3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solidFill>
                  <a:schemeClr val="dk1"/>
                </a:solidFill>
                <a:latin typeface="Fira Sans Extra Condensed"/>
                <a:ea typeface="Fira Sans Extra Condensed"/>
                <a:cs typeface="Fira Sans Extra Condensed"/>
                <a:sym typeface="Fira Sans Extra Condensed"/>
              </a:rPr>
              <a:t>Data Exploration </a:t>
            </a:r>
            <a:endParaRPr sz="1200" b="1" u="sng">
              <a:solidFill>
                <a:schemeClr val="dk1"/>
              </a:solidFill>
              <a:latin typeface="Fira Sans Extra Condensed"/>
              <a:ea typeface="Fira Sans Extra Condensed"/>
              <a:cs typeface="Fira Sans Extra Condensed"/>
              <a:sym typeface="Fira Sans Extra Condensed"/>
            </a:endParaRPr>
          </a:p>
        </p:txBody>
      </p:sp>
      <p:grpSp>
        <p:nvGrpSpPr>
          <p:cNvPr id="625" name="Google Shape;625;p21"/>
          <p:cNvGrpSpPr/>
          <p:nvPr/>
        </p:nvGrpSpPr>
        <p:grpSpPr>
          <a:xfrm>
            <a:off x="3718949" y="1589150"/>
            <a:ext cx="1706093" cy="1378343"/>
            <a:chOff x="457200" y="1940136"/>
            <a:chExt cx="3016430" cy="2791864"/>
          </a:xfrm>
        </p:grpSpPr>
        <p:sp>
          <p:nvSpPr>
            <p:cNvPr id="626" name="Google Shape;626;p21"/>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1"/>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1"/>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1"/>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1"/>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1"/>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1"/>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1"/>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1"/>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1"/>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1"/>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F451B60-51E9-B6A7-56A0-4ABEEDC36579}"/>
              </a:ext>
            </a:extLst>
          </p:cNvPr>
          <p:cNvSpPr txBox="1"/>
          <p:nvPr/>
        </p:nvSpPr>
        <p:spPr>
          <a:xfrm>
            <a:off x="885110" y="1669443"/>
            <a:ext cx="2269230" cy="954107"/>
          </a:xfrm>
          <a:prstGeom prst="rect">
            <a:avLst/>
          </a:prstGeom>
          <a:noFill/>
        </p:spPr>
        <p:txBody>
          <a:bodyPr wrap="square" rtlCol="0">
            <a:spAutoFit/>
          </a:bodyPr>
          <a:lstStyle/>
          <a:p>
            <a:r>
              <a:rPr lang="en-US" dirty="0">
                <a:latin typeface="Fira Sans Extra Condensed"/>
                <a:ea typeface="Fira Sans Extra Condensed"/>
                <a:cs typeface="Fira Sans Extra Condensed"/>
                <a:sym typeface="Fira Sans Extra Condensed"/>
              </a:rPr>
              <a:t>Malicious PDFs are given the target value 1.</a:t>
            </a:r>
          </a:p>
          <a:p>
            <a:r>
              <a:rPr lang="en-US" dirty="0">
                <a:latin typeface="Fira Sans Extra Condensed"/>
                <a:ea typeface="Fira Sans Extra Condensed"/>
                <a:cs typeface="Fira Sans Extra Condensed"/>
                <a:sym typeface="Fira Sans Extra Condensed"/>
              </a:rPr>
              <a:t>Benign PDFs are assigned 0.</a:t>
            </a:r>
          </a:p>
          <a:p>
            <a:endParaRPr lang="en-US" dirty="0"/>
          </a:p>
        </p:txBody>
      </p:sp>
      <p:pic>
        <p:nvPicPr>
          <p:cNvPr id="34" name="Google Shape;651;p22">
            <a:extLst>
              <a:ext uri="{FF2B5EF4-FFF2-40B4-BE49-F238E27FC236}">
                <a16:creationId xmlns:a16="http://schemas.microsoft.com/office/drawing/2014/main" id="{7DB3FB6E-3699-9F62-7A31-C0CF8C07217D}"/>
              </a:ext>
            </a:extLst>
          </p:cNvPr>
          <p:cNvPicPr preferRelativeResize="0"/>
          <p:nvPr/>
        </p:nvPicPr>
        <p:blipFill rotWithShape="1">
          <a:blip r:embed="rId3">
            <a:alphaModFix/>
          </a:blip>
          <a:srcRect t="18920" b="7027"/>
          <a:stretch/>
        </p:blipFill>
        <p:spPr>
          <a:xfrm>
            <a:off x="674766" y="2458293"/>
            <a:ext cx="3009275" cy="1644580"/>
          </a:xfrm>
          <a:prstGeom prst="rect">
            <a:avLst/>
          </a:prstGeom>
          <a:noFill/>
          <a:ln>
            <a:noFill/>
          </a:ln>
        </p:spPr>
      </p:pic>
      <p:pic>
        <p:nvPicPr>
          <p:cNvPr id="36" name="Google Shape;550;p19" descr="Data attributes">
            <a:extLst>
              <a:ext uri="{FF2B5EF4-FFF2-40B4-BE49-F238E27FC236}">
                <a16:creationId xmlns:a16="http://schemas.microsoft.com/office/drawing/2014/main" id="{32E26FBE-11B0-E67E-AB96-BB7A8497EC07}"/>
              </a:ext>
            </a:extLst>
          </p:cNvPr>
          <p:cNvPicPr preferRelativeResize="0"/>
          <p:nvPr/>
        </p:nvPicPr>
        <p:blipFill rotWithShape="1">
          <a:blip r:embed="rId4">
            <a:alphaModFix/>
          </a:blip>
          <a:srcRect l="1816" t="2372" r="59024" b="30414"/>
          <a:stretch/>
        </p:blipFill>
        <p:spPr>
          <a:xfrm>
            <a:off x="5550446" y="1465678"/>
            <a:ext cx="1455300" cy="1837625"/>
          </a:xfrm>
          <a:prstGeom prst="rect">
            <a:avLst/>
          </a:prstGeom>
          <a:noFill/>
          <a:ln w="9525" cap="flat" cmpd="sng">
            <a:solidFill>
              <a:schemeClr val="dk1"/>
            </a:solidFill>
            <a:prstDash val="solid"/>
            <a:round/>
            <a:headEnd type="none" w="sm" len="sm"/>
            <a:tailEnd type="none" w="sm" len="sm"/>
          </a:ln>
        </p:spPr>
      </p:pic>
      <p:pic>
        <p:nvPicPr>
          <p:cNvPr id="37" name="Google Shape;560;p19" descr="Data attributes">
            <a:extLst>
              <a:ext uri="{FF2B5EF4-FFF2-40B4-BE49-F238E27FC236}">
                <a16:creationId xmlns:a16="http://schemas.microsoft.com/office/drawing/2014/main" id="{01858754-908F-D340-3B36-857536494972}"/>
              </a:ext>
            </a:extLst>
          </p:cNvPr>
          <p:cNvPicPr preferRelativeResize="0"/>
          <p:nvPr/>
        </p:nvPicPr>
        <p:blipFill rotWithShape="1">
          <a:blip r:embed="rId4">
            <a:alphaModFix/>
          </a:blip>
          <a:srcRect l="41970" t="3260" r="1761"/>
          <a:stretch/>
        </p:blipFill>
        <p:spPr>
          <a:xfrm>
            <a:off x="7176782" y="1467781"/>
            <a:ext cx="1816875" cy="22554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36BD5"/>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1584</Words>
  <Application>Microsoft Macintosh PowerPoint</Application>
  <PresentationFormat>On-screen Show (16:9)</PresentationFormat>
  <Paragraphs>195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Roboto</vt:lpstr>
      <vt:lpstr>Fira Sans Extra Condensed</vt:lpstr>
      <vt:lpstr>Fira Sans Extra Condensed SemiBold</vt:lpstr>
      <vt:lpstr>Machine Learning Infographics by Slidesgo</vt:lpstr>
      <vt:lpstr> Topic:  PDF MALWARE  DETECTION</vt:lpstr>
      <vt:lpstr>Table of Content</vt:lpstr>
      <vt:lpstr>Project Overview</vt:lpstr>
      <vt:lpstr>2. Problem Setting  </vt:lpstr>
      <vt:lpstr>3. Problem Definition</vt:lpstr>
      <vt:lpstr>4. Data Sources</vt:lpstr>
      <vt:lpstr>5. Data Description</vt:lpstr>
      <vt:lpstr>6.1. Data Exploration</vt:lpstr>
      <vt:lpstr>6.2. Data Exploration</vt:lpstr>
      <vt:lpstr>6.2. Data Exploration</vt:lpstr>
      <vt:lpstr>7.1. Data Mining Tasks</vt:lpstr>
      <vt:lpstr>7.2. Data Mining Tasks</vt:lpstr>
      <vt:lpstr>8. Data Mining Models/ Methods</vt:lpstr>
      <vt:lpstr>8. Data Mining Models/ Methods</vt:lpstr>
      <vt:lpstr>9. Performance Evaluation</vt:lpstr>
      <vt:lpstr>9. Performance Evaluation</vt:lpstr>
      <vt:lpstr>9. Performance Evaluation</vt:lpstr>
      <vt:lpstr>9. Performance Evaluation</vt:lpstr>
      <vt:lpstr>10.1. Insights of Decision Making</vt:lpstr>
      <vt:lpstr>10.2. Insights of Decision Making</vt:lpstr>
      <vt:lpstr>10.3. Insights of Decision Making</vt:lpstr>
      <vt:lpstr>11. Conclusion, Impact &amp; Future Extensions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PDF MALWARE DETECTION</dc:title>
  <cp:lastModifiedBy>Raghav Kandpal</cp:lastModifiedBy>
  <cp:revision>8</cp:revision>
  <dcterms:modified xsi:type="dcterms:W3CDTF">2022-04-29T20:57:33Z</dcterms:modified>
</cp:coreProperties>
</file>